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4" r:id="rId9"/>
    <p:sldId id="266" r:id="rId10"/>
    <p:sldId id="267"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4" autoAdjust="0"/>
    <p:restoredTop sz="94660"/>
  </p:normalViewPr>
  <p:slideViewPr>
    <p:cSldViewPr snapToGrid="0">
      <p:cViewPr varScale="1">
        <p:scale>
          <a:sx n="75" d="100"/>
          <a:sy n="75" d="100"/>
        </p:scale>
        <p:origin x="-23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6/3/2022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73085" y="322190"/>
            <a:ext cx="8842664" cy="1813214"/>
          </a:xfrm>
        </p:spPr>
        <p:txBody>
          <a:bodyPr>
            <a:normAutofit/>
          </a:bodyPr>
          <a:lstStyle/>
          <a:p>
            <a:pPr algn="ctr"/>
            <a:r>
              <a:rPr lang="uk-UA" sz="2200" dirty="0" smtClean="0"/>
              <a:t>Міністерство освіти і науки України</a:t>
            </a:r>
            <a:br>
              <a:rPr lang="uk-UA" sz="2200" dirty="0" smtClean="0"/>
            </a:br>
            <a:r>
              <a:rPr lang="uk-UA" sz="2200" dirty="0" smtClean="0"/>
              <a:t/>
            </a:r>
            <a:br>
              <a:rPr lang="uk-UA" sz="2200" dirty="0" smtClean="0"/>
            </a:br>
            <a:r>
              <a:rPr lang="uk-UA" sz="2200" dirty="0" smtClean="0"/>
              <a:t>державний університет інфраструктури і технологій</a:t>
            </a:r>
            <a:br>
              <a:rPr lang="uk-UA" sz="2200" dirty="0" smtClean="0"/>
            </a:br>
            <a:r>
              <a:rPr lang="uk-UA" sz="2200" dirty="0" smtClean="0"/>
              <a:t/>
            </a:r>
            <a:br>
              <a:rPr lang="uk-UA" sz="2200" dirty="0" smtClean="0"/>
            </a:br>
            <a:r>
              <a:rPr lang="uk-UA" sz="2400" b="1" dirty="0" smtClean="0"/>
              <a:t>кафедра обліку і оподаткування</a:t>
            </a:r>
            <a:endParaRPr lang="ru-RU" sz="2400" b="1" dirty="0"/>
          </a:p>
        </p:txBody>
      </p:sp>
      <p:sp>
        <p:nvSpPr>
          <p:cNvPr id="3" name="Подзаголовок 2"/>
          <p:cNvSpPr>
            <a:spLocks noGrp="1"/>
          </p:cNvSpPr>
          <p:nvPr>
            <p:ph type="subTitle" idx="1"/>
          </p:nvPr>
        </p:nvSpPr>
        <p:spPr>
          <a:xfrm>
            <a:off x="78174" y="2556711"/>
            <a:ext cx="10661073" cy="1670555"/>
          </a:xfrm>
        </p:spPr>
        <p:txBody>
          <a:bodyPr>
            <a:noAutofit/>
          </a:bodyPr>
          <a:lstStyle/>
          <a:p>
            <a:pPr algn="ctr"/>
            <a:r>
              <a:rPr lang="uk-UA" sz="1800" b="1" i="1" dirty="0" smtClean="0"/>
              <a:t>Запрошуємо Вас на навчання за спеціальністю</a:t>
            </a:r>
          </a:p>
          <a:p>
            <a:pPr algn="ctr"/>
            <a:r>
              <a:rPr lang="uk-UA" sz="3200" b="1" i="1" dirty="0" smtClean="0"/>
              <a:t>232 «Соціальне забезпечення»</a:t>
            </a:r>
            <a:endParaRPr lang="ru-RU" sz="3200" b="1" i="1" dirty="0"/>
          </a:p>
        </p:txBody>
      </p:sp>
      <p:pic>
        <p:nvPicPr>
          <p:cNvPr id="1026" name="Picture 2" descr="https://courses.prometheus.org.ua/asset-v1:NETWORK+SW101+2017_T2+type@asset+block@%D0%9A%D0%B0%D1%80%D1%82%D0%B8%D0%BD%D0%BA%D0%B0_%D0%BA%D1%83%D1%80%D1%81%D1%8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645236" y="4201479"/>
            <a:ext cx="3546764" cy="265652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Рисунок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3297747" cy="2473310"/>
          </a:xfrm>
          <a:prstGeom prst="rect">
            <a:avLst/>
          </a:prstGeom>
        </p:spPr>
      </p:pic>
      <p:sp>
        <p:nvSpPr>
          <p:cNvPr id="5" name="TextBox 4"/>
          <p:cNvSpPr txBox="1"/>
          <p:nvPr/>
        </p:nvSpPr>
        <p:spPr>
          <a:xfrm>
            <a:off x="2620819" y="3699164"/>
            <a:ext cx="5694188" cy="369332"/>
          </a:xfrm>
          <a:prstGeom prst="rect">
            <a:avLst/>
          </a:prstGeom>
          <a:noFill/>
        </p:spPr>
        <p:txBody>
          <a:bodyPr wrap="none" rtlCol="0">
            <a:spAutoFit/>
          </a:bodyPr>
          <a:lstStyle/>
          <a:p>
            <a:r>
              <a:rPr lang="uk-UA" b="1" dirty="0" smtClean="0"/>
              <a:t>Рівень вищої освіти - перший (бакалаврський)</a:t>
            </a:r>
            <a:endParaRPr lang="ru-RU" b="1" dirty="0"/>
          </a:p>
        </p:txBody>
      </p:sp>
      <p:sp>
        <p:nvSpPr>
          <p:cNvPr id="6" name="TextBox 5"/>
          <p:cNvSpPr txBox="1"/>
          <p:nvPr/>
        </p:nvSpPr>
        <p:spPr>
          <a:xfrm>
            <a:off x="924791" y="5364668"/>
            <a:ext cx="4568879" cy="646331"/>
          </a:xfrm>
          <a:prstGeom prst="rect">
            <a:avLst/>
          </a:prstGeom>
          <a:solidFill>
            <a:srgbClr val="002060"/>
          </a:solidFill>
        </p:spPr>
        <p:txBody>
          <a:bodyPr wrap="none" rtlCol="0">
            <a:spAutoFit/>
          </a:bodyPr>
          <a:lstStyle/>
          <a:p>
            <a:r>
              <a:rPr lang="uk-UA" b="1" dirty="0" smtClean="0"/>
              <a:t>м. Київ, вул. І. Огієнка 19, </a:t>
            </a:r>
            <a:r>
              <a:rPr lang="uk-UA" b="1" dirty="0" err="1" smtClean="0"/>
              <a:t>каб</a:t>
            </a:r>
            <a:r>
              <a:rPr lang="uk-UA" b="1" dirty="0" smtClean="0"/>
              <a:t>. 602-603</a:t>
            </a:r>
          </a:p>
          <a:p>
            <a:r>
              <a:rPr lang="uk-UA" b="1" dirty="0" err="1" smtClean="0"/>
              <a:t>Тел</a:t>
            </a:r>
            <a:r>
              <a:rPr lang="uk-UA" b="1" dirty="0" smtClean="0"/>
              <a:t>.: 067- 767-35-44</a:t>
            </a:r>
            <a:endParaRPr lang="ru-RU" b="1" dirty="0"/>
          </a:p>
        </p:txBody>
      </p:sp>
    </p:spTree>
    <p:extLst>
      <p:ext uri="{BB962C8B-B14F-4D97-AF65-F5344CB8AC3E}">
        <p14:creationId xmlns="" xmlns:p14="http://schemas.microsoft.com/office/powerpoint/2010/main" val="963150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084" y="285728"/>
            <a:ext cx="3571900" cy="1143000"/>
          </a:xfrm>
        </p:spPr>
        <p:txBody>
          <a:bodyPr>
            <a:normAutofit fontScale="90000"/>
          </a:bodyPr>
          <a:lstStyle/>
          <a:p>
            <a:r>
              <a:rPr lang="uk-UA" sz="3600" b="1" dirty="0" smtClean="0">
                <a:solidFill>
                  <a:srgbClr val="000066"/>
                </a:solidFill>
              </a:rPr>
              <a:t>Музей грошей </a:t>
            </a:r>
            <a:br>
              <a:rPr lang="uk-UA" sz="3600" b="1" dirty="0" smtClean="0">
                <a:solidFill>
                  <a:srgbClr val="000066"/>
                </a:solidFill>
              </a:rPr>
            </a:br>
            <a:r>
              <a:rPr lang="uk-UA" sz="3600" b="1" dirty="0" smtClean="0">
                <a:solidFill>
                  <a:srgbClr val="000066"/>
                </a:solidFill>
              </a:rPr>
              <a:t>НБУ</a:t>
            </a:r>
            <a:endParaRPr lang="uk-UA" sz="3600" b="1" dirty="0">
              <a:solidFill>
                <a:srgbClr val="000066"/>
              </a:solidFill>
            </a:endParaRPr>
          </a:p>
        </p:txBody>
      </p:sp>
      <p:pic>
        <p:nvPicPr>
          <p:cNvPr id="2051" name="Picture 3" descr="D:\MOE\KAFEDRA-OO-MY-DOKI\2017-2018\На сайт екскурсії\IMG_1324.JPG"/>
          <p:cNvPicPr>
            <a:picLocks noChangeAspect="1" noChangeArrowheads="1"/>
          </p:cNvPicPr>
          <p:nvPr/>
        </p:nvPicPr>
        <p:blipFill>
          <a:blip r:embed="rId2" cstate="print"/>
          <a:srcRect/>
          <a:stretch>
            <a:fillRect/>
          </a:stretch>
        </p:blipFill>
        <p:spPr bwMode="auto">
          <a:xfrm>
            <a:off x="7834282" y="0"/>
            <a:ext cx="4357718" cy="3268289"/>
          </a:xfrm>
          <a:prstGeom prst="rect">
            <a:avLst/>
          </a:prstGeom>
          <a:noFill/>
        </p:spPr>
      </p:pic>
      <p:pic>
        <p:nvPicPr>
          <p:cNvPr id="3074" name="Picture 2" descr="D:\MOE\KAFEDRA-OO-MY-DOKI\2018-2019\На сайт про кафедру\ЕКскурсія НБУ\20190305_153528.jpg"/>
          <p:cNvPicPr>
            <a:picLocks noChangeAspect="1" noChangeArrowheads="1"/>
          </p:cNvPicPr>
          <p:nvPr/>
        </p:nvPicPr>
        <p:blipFill>
          <a:blip r:embed="rId3" cstate="print"/>
          <a:srcRect/>
          <a:stretch>
            <a:fillRect/>
          </a:stretch>
        </p:blipFill>
        <p:spPr bwMode="auto">
          <a:xfrm>
            <a:off x="3738546" y="428604"/>
            <a:ext cx="4071966" cy="3053975"/>
          </a:xfrm>
          <a:prstGeom prst="rect">
            <a:avLst/>
          </a:prstGeom>
          <a:noFill/>
        </p:spPr>
      </p:pic>
      <p:pic>
        <p:nvPicPr>
          <p:cNvPr id="5121" name="Picture 1" descr="D:\MOE\KAFEDRA-OO-MY-DOKI\2019-2020\На сайт\виставка ВАУ\2 купе.jpg"/>
          <p:cNvPicPr>
            <a:picLocks noChangeAspect="1" noChangeArrowheads="1"/>
          </p:cNvPicPr>
          <p:nvPr/>
        </p:nvPicPr>
        <p:blipFill>
          <a:blip r:embed="rId4" cstate="print"/>
          <a:srcRect/>
          <a:stretch>
            <a:fillRect/>
          </a:stretch>
        </p:blipFill>
        <p:spPr bwMode="auto">
          <a:xfrm>
            <a:off x="0" y="4233074"/>
            <a:ext cx="4664231" cy="2624926"/>
          </a:xfrm>
          <a:prstGeom prst="rect">
            <a:avLst/>
          </a:prstGeom>
          <a:noFill/>
        </p:spPr>
      </p:pic>
      <p:sp>
        <p:nvSpPr>
          <p:cNvPr id="7" name="Прямоугольник 6"/>
          <p:cNvSpPr/>
          <p:nvPr/>
        </p:nvSpPr>
        <p:spPr>
          <a:xfrm>
            <a:off x="4024298" y="5288340"/>
            <a:ext cx="2896947" cy="1569660"/>
          </a:xfrm>
          <a:prstGeom prst="rect">
            <a:avLst/>
          </a:prstGeom>
        </p:spPr>
        <p:txBody>
          <a:bodyPr wrap="none">
            <a:spAutoFit/>
          </a:bodyPr>
          <a:lstStyle/>
          <a:p>
            <a:r>
              <a:rPr lang="uk-UA" sz="3200" b="1" dirty="0" smtClean="0">
                <a:solidFill>
                  <a:srgbClr val="000066"/>
                </a:solidFill>
                <a:latin typeface="+mn-lt"/>
                <a:ea typeface="+mj-ea"/>
                <a:cs typeface="+mj-cs"/>
              </a:rPr>
              <a:t>Інтерактивна</a:t>
            </a:r>
            <a:r>
              <a:rPr lang="uk-UA" sz="1400" b="1" dirty="0" smtClean="0">
                <a:latin typeface="+mn-lt"/>
              </a:rPr>
              <a:t> </a:t>
            </a:r>
          </a:p>
          <a:p>
            <a:r>
              <a:rPr lang="uk-UA" sz="3200" b="1" dirty="0" smtClean="0">
                <a:solidFill>
                  <a:srgbClr val="000066"/>
                </a:solidFill>
                <a:latin typeface="+mn-lt"/>
                <a:ea typeface="+mj-ea"/>
                <a:cs typeface="+mj-cs"/>
              </a:rPr>
              <a:t>виставка </a:t>
            </a:r>
          </a:p>
          <a:p>
            <a:r>
              <a:rPr lang="en-GB" sz="3200" b="1" dirty="0" smtClean="0">
                <a:solidFill>
                  <a:srgbClr val="000066"/>
                </a:solidFill>
                <a:latin typeface="+mn-lt"/>
                <a:ea typeface="+mj-ea"/>
                <a:cs typeface="+mj-cs"/>
              </a:rPr>
              <a:t>Ukraine </a:t>
            </a:r>
            <a:r>
              <a:rPr lang="uk-UA" sz="3200" b="1" dirty="0" smtClean="0">
                <a:solidFill>
                  <a:srgbClr val="000066"/>
                </a:solidFill>
                <a:latin typeface="+mn-lt"/>
                <a:ea typeface="+mj-ea"/>
                <a:cs typeface="+mj-cs"/>
              </a:rPr>
              <a:t>WOW</a:t>
            </a:r>
          </a:p>
        </p:txBody>
      </p:sp>
      <p:pic>
        <p:nvPicPr>
          <p:cNvPr id="5122" name="Picture 2" descr="D:\MOE\KAFEDRA-OO-MY-DOKI\2019-2020\На сайт\Verhovna rada-2019\3-Verhovna-Rada_041019.jpg"/>
          <p:cNvPicPr>
            <a:picLocks noChangeAspect="1" noChangeArrowheads="1"/>
          </p:cNvPicPr>
          <p:nvPr/>
        </p:nvPicPr>
        <p:blipFill>
          <a:blip r:embed="rId5"/>
          <a:srcRect/>
          <a:stretch>
            <a:fillRect/>
          </a:stretch>
        </p:blipFill>
        <p:spPr bwMode="auto">
          <a:xfrm>
            <a:off x="7667636" y="3464727"/>
            <a:ext cx="4524364" cy="3393273"/>
          </a:xfrm>
          <a:prstGeom prst="rect">
            <a:avLst/>
          </a:prstGeom>
          <a:noFill/>
        </p:spPr>
      </p:pic>
      <p:sp>
        <p:nvSpPr>
          <p:cNvPr id="9" name="Прямоугольник 8"/>
          <p:cNvSpPr/>
          <p:nvPr/>
        </p:nvSpPr>
        <p:spPr>
          <a:xfrm>
            <a:off x="4881554" y="4000504"/>
            <a:ext cx="2802755" cy="1077218"/>
          </a:xfrm>
          <a:prstGeom prst="rect">
            <a:avLst/>
          </a:prstGeom>
        </p:spPr>
        <p:txBody>
          <a:bodyPr wrap="none">
            <a:spAutoFit/>
          </a:bodyPr>
          <a:lstStyle/>
          <a:p>
            <a:pPr algn="r"/>
            <a:r>
              <a:rPr lang="uk-UA" sz="3200" b="1" dirty="0" smtClean="0">
                <a:solidFill>
                  <a:srgbClr val="000066"/>
                </a:solidFill>
                <a:latin typeface="+mn-lt"/>
                <a:ea typeface="+mj-ea"/>
                <a:cs typeface="+mj-cs"/>
              </a:rPr>
              <a:t>Верховна </a:t>
            </a:r>
          </a:p>
          <a:p>
            <a:pPr algn="r"/>
            <a:r>
              <a:rPr lang="uk-UA" sz="3200" b="1" dirty="0" smtClean="0">
                <a:solidFill>
                  <a:srgbClr val="000066"/>
                </a:solidFill>
                <a:latin typeface="+mn-lt"/>
                <a:ea typeface="+mj-ea"/>
                <a:cs typeface="+mj-cs"/>
              </a:rPr>
              <a:t>Рада України</a:t>
            </a:r>
          </a:p>
        </p:txBody>
      </p:sp>
      <p:pic>
        <p:nvPicPr>
          <p:cNvPr id="11" name="Рисунок 10"/>
          <p:cNvPicPr/>
          <p:nvPr/>
        </p:nvPicPr>
        <p:blipFill>
          <a:blip r:embed="rId6" cstate="print"/>
          <a:srcRect/>
          <a:stretch>
            <a:fillRect/>
          </a:stretch>
        </p:blipFill>
        <p:spPr bwMode="auto">
          <a:xfrm>
            <a:off x="0" y="1643050"/>
            <a:ext cx="4560581" cy="2468228"/>
          </a:xfrm>
          <a:prstGeom prst="rect">
            <a:avLst/>
          </a:prstGeom>
          <a:noFill/>
          <a:ln w="9525">
            <a:noFill/>
            <a:miter lim="800000"/>
            <a:headEnd/>
            <a:tailEnd/>
          </a:ln>
        </p:spPr>
      </p:pic>
    </p:spTree>
  </p:cSld>
  <p:clrMapOvr>
    <a:masterClrMapping/>
  </p:clrMapOvr>
  <p:transition advClick="0" advTm="3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522" y="214290"/>
            <a:ext cx="6000792" cy="1428760"/>
          </a:xfrm>
        </p:spPr>
        <p:txBody>
          <a:bodyPr>
            <a:normAutofit fontScale="90000"/>
          </a:bodyPr>
          <a:lstStyle/>
          <a:p>
            <a:pPr algn="r"/>
            <a:r>
              <a:rPr lang="uk-UA" sz="2400" b="1" dirty="0" smtClean="0">
                <a:solidFill>
                  <a:srgbClr val="000066"/>
                </a:solidFill>
                <a:latin typeface="Bookman Old Style" pitchFamily="18" charset="0"/>
              </a:rPr>
              <a:t>Проведення Круглих столів в рамках роботи студентського наукового гуртка</a:t>
            </a:r>
            <a:endParaRPr lang="uk-UA" sz="2400" b="1" dirty="0">
              <a:solidFill>
                <a:srgbClr val="000066"/>
              </a:solidFill>
              <a:latin typeface="Bookman Old Style" pitchFamily="18" charset="0"/>
            </a:endParaRPr>
          </a:p>
        </p:txBody>
      </p:sp>
      <p:pic>
        <p:nvPicPr>
          <p:cNvPr id="4098" name="Picture 2" descr="D:\MOE\KAFEDRA-OO-MY-DOKI\2018-2019\Міжнародний день бухгалтера\Фото на сайт\0_IMG_20181108_125828.jpg"/>
          <p:cNvPicPr>
            <a:picLocks noChangeAspect="1" noChangeArrowheads="1"/>
          </p:cNvPicPr>
          <p:nvPr/>
        </p:nvPicPr>
        <p:blipFill>
          <a:blip r:embed="rId2" cstate="print"/>
          <a:srcRect/>
          <a:stretch>
            <a:fillRect/>
          </a:stretch>
        </p:blipFill>
        <p:spPr bwMode="auto">
          <a:xfrm>
            <a:off x="6667504" y="0"/>
            <a:ext cx="5524496" cy="4143372"/>
          </a:xfrm>
          <a:prstGeom prst="rect">
            <a:avLst/>
          </a:prstGeom>
          <a:noFill/>
        </p:spPr>
      </p:pic>
      <p:pic>
        <p:nvPicPr>
          <p:cNvPr id="4099" name="Picture 3" descr="D:\MOE\KAFEDRA-OO-MY-DOKI\2018-2019\Міжнародний день бухгалтера\Фото на сайт\8_IMG_20181108_125005.jpg"/>
          <p:cNvPicPr>
            <a:picLocks noChangeAspect="1" noChangeArrowheads="1"/>
          </p:cNvPicPr>
          <p:nvPr/>
        </p:nvPicPr>
        <p:blipFill>
          <a:blip r:embed="rId3" cstate="print"/>
          <a:srcRect/>
          <a:stretch>
            <a:fillRect/>
          </a:stretch>
        </p:blipFill>
        <p:spPr bwMode="auto">
          <a:xfrm>
            <a:off x="0" y="1643050"/>
            <a:ext cx="4024298" cy="3018224"/>
          </a:xfrm>
          <a:prstGeom prst="rect">
            <a:avLst/>
          </a:prstGeom>
          <a:noFill/>
        </p:spPr>
      </p:pic>
      <p:pic>
        <p:nvPicPr>
          <p:cNvPr id="4097" name="Picture 1" descr="D:\MOE\KAFEDRA-OO-MY-DOKI\2019-2020\На сайт\Міжнародний день бухгалтера\на сайт\1 фото разом.jpg"/>
          <p:cNvPicPr>
            <a:picLocks noChangeAspect="1" noChangeArrowheads="1"/>
          </p:cNvPicPr>
          <p:nvPr/>
        </p:nvPicPr>
        <p:blipFill>
          <a:blip r:embed="rId4" cstate="print"/>
          <a:srcRect/>
          <a:stretch>
            <a:fillRect/>
          </a:stretch>
        </p:blipFill>
        <p:spPr bwMode="auto">
          <a:xfrm>
            <a:off x="3587720" y="3571877"/>
            <a:ext cx="5839112" cy="3286123"/>
          </a:xfrm>
          <a:prstGeom prst="rect">
            <a:avLst/>
          </a:prstGeom>
          <a:noFill/>
        </p:spPr>
      </p:pic>
      <p:sp>
        <p:nvSpPr>
          <p:cNvPr id="8" name="TextBox 7"/>
          <p:cNvSpPr txBox="1"/>
          <p:nvPr/>
        </p:nvSpPr>
        <p:spPr>
          <a:xfrm>
            <a:off x="4229100" y="1892300"/>
            <a:ext cx="2108200" cy="1446550"/>
          </a:xfrm>
          <a:prstGeom prst="rect">
            <a:avLst/>
          </a:prstGeom>
          <a:effectLst/>
        </p:spPr>
        <p:txBody>
          <a:bodyPr vert="horz" lIns="91440" tIns="45720" rIns="91440" bIns="45720" rtlCol="0" anchor="ctr">
            <a:normAutofit fontScale="97500"/>
          </a:bodyPr>
          <a:lstStyle/>
          <a:p>
            <a:pPr>
              <a:spcBef>
                <a:spcPct val="0"/>
              </a:spcBef>
            </a:pPr>
            <a:r>
              <a:rPr lang="uk-UA" sz="2200" b="1" cap="all" dirty="0" smtClean="0">
                <a:ln w="3175" cmpd="sng">
                  <a:noFill/>
                </a:ln>
                <a:solidFill>
                  <a:srgbClr val="000066"/>
                </a:solidFill>
                <a:latin typeface="Bookman Old Style" pitchFamily="18" charset="0"/>
                <a:ea typeface="+mj-ea"/>
                <a:cs typeface="+mj-cs"/>
              </a:rPr>
              <a:t>Подарунки від партнерів кафедри</a:t>
            </a:r>
          </a:p>
        </p:txBody>
      </p:sp>
    </p:spTree>
  </p:cSld>
  <p:clrMapOvr>
    <a:masterClrMapping/>
  </p:clrMapOvr>
  <p:transition advClick="0" advTm="3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1928802"/>
          </a:xfrm>
        </p:spPr>
        <p:style>
          <a:lnRef idx="1">
            <a:schemeClr val="accent1"/>
          </a:lnRef>
          <a:fillRef idx="2">
            <a:schemeClr val="accent1"/>
          </a:fillRef>
          <a:effectRef idx="1">
            <a:schemeClr val="accent1"/>
          </a:effectRef>
          <a:fontRef idx="minor">
            <a:schemeClr val="dk1"/>
          </a:fontRef>
        </p:style>
        <p:txBody>
          <a:bodyPr>
            <a:normAutofit/>
          </a:bodyPr>
          <a:lstStyle/>
          <a:p>
            <a:pPr eaLnBrk="1" hangingPunct="1"/>
            <a:r>
              <a:rPr lang="uk-UA" altLang="uk-UA" sz="3600" b="1" dirty="0" smtClean="0">
                <a:solidFill>
                  <a:srgbClr val="000066"/>
                </a:solidFill>
                <a:latin typeface="+mn-lt"/>
                <a:cs typeface="Arial" panose="020B0604020202020204" pitchFamily="34" charset="0"/>
              </a:rPr>
              <a:t>Запрошуємо </a:t>
            </a:r>
            <a:r>
              <a:rPr lang="uk-UA" altLang="uk-UA" sz="3600" b="1" dirty="0">
                <a:solidFill>
                  <a:srgbClr val="000066"/>
                </a:solidFill>
                <a:latin typeface="+mn-lt"/>
                <a:cs typeface="Arial" panose="020B0604020202020204" pitchFamily="34" charset="0"/>
              </a:rPr>
              <a:t>Вас на навчання </a:t>
            </a:r>
            <a:r>
              <a:rPr lang="uk-UA" altLang="uk-UA" sz="3600" b="1" dirty="0" smtClean="0">
                <a:solidFill>
                  <a:srgbClr val="000066"/>
                </a:solidFill>
                <a:latin typeface="+mn-lt"/>
                <a:cs typeface="Arial" panose="020B0604020202020204" pitchFamily="34" charset="0"/>
              </a:rPr>
              <a:t/>
            </a:r>
            <a:br>
              <a:rPr lang="uk-UA" altLang="uk-UA" sz="3600" b="1" dirty="0" smtClean="0">
                <a:solidFill>
                  <a:srgbClr val="000066"/>
                </a:solidFill>
                <a:latin typeface="+mn-lt"/>
                <a:cs typeface="Arial" panose="020B0604020202020204" pitchFamily="34" charset="0"/>
              </a:rPr>
            </a:br>
            <a:r>
              <a:rPr lang="uk-UA" altLang="uk-UA" sz="3600" b="1" dirty="0" smtClean="0">
                <a:solidFill>
                  <a:srgbClr val="000066"/>
                </a:solidFill>
                <a:latin typeface="+mn-lt"/>
                <a:cs typeface="Arial" panose="020B0604020202020204" pitchFamily="34" charset="0"/>
              </a:rPr>
              <a:t>за спеціальністю </a:t>
            </a:r>
            <a:br>
              <a:rPr lang="uk-UA" altLang="uk-UA" sz="3600" b="1" dirty="0" smtClean="0">
                <a:solidFill>
                  <a:srgbClr val="000066"/>
                </a:solidFill>
                <a:latin typeface="+mn-lt"/>
                <a:cs typeface="Arial" panose="020B0604020202020204" pitchFamily="34" charset="0"/>
              </a:rPr>
            </a:br>
            <a:r>
              <a:rPr lang="uk-UA" altLang="uk-UA" sz="3200" b="1" spc="-150" dirty="0" smtClean="0">
                <a:solidFill>
                  <a:srgbClr val="000066"/>
                </a:solidFill>
                <a:latin typeface="+mn-lt"/>
                <a:cs typeface="Arial" panose="020B0604020202020204" pitchFamily="34" charset="0"/>
              </a:rPr>
              <a:t>232 </a:t>
            </a:r>
            <a:r>
              <a:rPr lang="ru-RU" sz="3200" b="1" dirty="0" smtClean="0">
                <a:solidFill>
                  <a:srgbClr val="000066"/>
                </a:solidFill>
                <a:latin typeface="+mn-lt"/>
              </a:rPr>
              <a:t>“</a:t>
            </a:r>
            <a:r>
              <a:rPr lang="ru-RU" sz="3200" b="1" dirty="0" err="1" smtClean="0">
                <a:solidFill>
                  <a:srgbClr val="000066"/>
                </a:solidFill>
                <a:latin typeface="+mn-lt"/>
              </a:rPr>
              <a:t>Соціальне</a:t>
            </a:r>
            <a:r>
              <a:rPr lang="ru-RU" sz="3200" b="1" dirty="0" smtClean="0">
                <a:solidFill>
                  <a:srgbClr val="000066"/>
                </a:solidFill>
                <a:latin typeface="+mn-lt"/>
              </a:rPr>
              <a:t> </a:t>
            </a:r>
            <a:r>
              <a:rPr lang="ru-RU" sz="3200" b="1" dirty="0" err="1" smtClean="0">
                <a:solidFill>
                  <a:srgbClr val="000066"/>
                </a:solidFill>
                <a:latin typeface="+mn-lt"/>
              </a:rPr>
              <a:t>забезпечення</a:t>
            </a:r>
            <a:r>
              <a:rPr lang="ru-RU" sz="3200" b="1" dirty="0" smtClean="0">
                <a:solidFill>
                  <a:srgbClr val="000066"/>
                </a:solidFill>
                <a:latin typeface="+mn-lt"/>
              </a:rPr>
              <a:t>”</a:t>
            </a:r>
            <a:endParaRPr lang="ru-RU" altLang="uk-UA" sz="3200" b="1" dirty="0">
              <a:solidFill>
                <a:srgbClr val="000066"/>
              </a:solidFill>
              <a:latin typeface="+mn-lt"/>
              <a:cs typeface="Arial" panose="020B0604020202020204" pitchFamily="34" charset="0"/>
            </a:endParaRPr>
          </a:p>
        </p:txBody>
      </p:sp>
      <p:pic>
        <p:nvPicPr>
          <p:cNvPr id="5" name="Рисунок 4" descr="D:\MOE\KAFEDRA-OO-MY-DOKI\2019-2020\На сайт\випуск\зображення_viber_2020-01-24_15-52-34.jpg"/>
          <p:cNvPicPr/>
          <p:nvPr/>
        </p:nvPicPr>
        <p:blipFill>
          <a:blip r:embed="rId2"/>
          <a:srcRect/>
          <a:stretch>
            <a:fillRect/>
          </a:stretch>
        </p:blipFill>
        <p:spPr bwMode="auto">
          <a:xfrm>
            <a:off x="6024562" y="2071678"/>
            <a:ext cx="6007850" cy="4596675"/>
          </a:xfrm>
          <a:prstGeom prst="rect">
            <a:avLst/>
          </a:prstGeom>
          <a:noFill/>
          <a:ln w="9525">
            <a:noFill/>
            <a:miter lim="800000"/>
            <a:headEnd/>
            <a:tailEnd/>
          </a:ln>
        </p:spPr>
      </p:pic>
      <p:pic>
        <p:nvPicPr>
          <p:cNvPr id="6" name="Рисунок 5" descr="D:\MOE\KAFEDRA-OO-MY-DOKI\2019-2020\На сайт\Вручення дипломів магістрам\Група зфн.jpg"/>
          <p:cNvPicPr/>
          <p:nvPr/>
        </p:nvPicPr>
        <p:blipFill>
          <a:blip r:embed="rId3" cstate="print"/>
          <a:srcRect/>
          <a:stretch>
            <a:fillRect/>
          </a:stretch>
        </p:blipFill>
        <p:spPr bwMode="auto">
          <a:xfrm>
            <a:off x="0" y="2071678"/>
            <a:ext cx="5310182" cy="4143404"/>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3809984" y="2738434"/>
            <a:ext cx="3089675" cy="4119567"/>
          </a:xfrm>
          <a:prstGeom prst="rect">
            <a:avLst/>
          </a:prstGeom>
          <a:noFill/>
          <a:ln w="9525">
            <a:noFill/>
            <a:miter lim="800000"/>
            <a:headEnd/>
            <a:tailEnd/>
          </a:ln>
          <a:effectLst/>
        </p:spPr>
      </p:pic>
    </p:spTree>
  </p:cSld>
  <p:clrMapOvr>
    <a:masterClrMapping/>
  </p:clrMapOvr>
  <p:transition advClick="0" advTm="3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i="1" dirty="0" smtClean="0"/>
              <a:t>Основна цінність сучасної розвиненої країни – це людина, </a:t>
            </a:r>
            <a:r>
              <a:rPr lang="uk-UA" b="1" i="1" dirty="0" err="1" smtClean="0"/>
              <a:t>обов</a:t>
            </a:r>
            <a:r>
              <a:rPr lang="en-US" b="1" i="1" dirty="0" smtClean="0"/>
              <a:t>’</a:t>
            </a:r>
            <a:r>
              <a:rPr lang="uk-UA" b="1" i="1" dirty="0" err="1" smtClean="0"/>
              <a:t>язок</a:t>
            </a:r>
            <a:r>
              <a:rPr lang="uk-UA" b="1" i="1" dirty="0" smtClean="0"/>
              <a:t> держави берегти її !</a:t>
            </a:r>
            <a:endParaRPr lang="ru-RU" b="1" i="1" dirty="0"/>
          </a:p>
        </p:txBody>
      </p:sp>
      <p:sp>
        <p:nvSpPr>
          <p:cNvPr id="3" name="Объект 2"/>
          <p:cNvSpPr>
            <a:spLocks noGrp="1"/>
          </p:cNvSpPr>
          <p:nvPr>
            <p:ph idx="1"/>
          </p:nvPr>
        </p:nvSpPr>
        <p:spPr>
          <a:xfrm>
            <a:off x="5884718" y="476441"/>
            <a:ext cx="5600146" cy="3763050"/>
          </a:xfrm>
        </p:spPr>
        <p:txBody>
          <a:bodyPr>
            <a:normAutofit/>
          </a:bodyPr>
          <a:lstStyle/>
          <a:p>
            <a:pPr algn="ctr"/>
            <a:r>
              <a:rPr lang="uk-UA" b="1" dirty="0" smtClean="0"/>
              <a:t>Соціальний захист (соціальне забезпечення)</a:t>
            </a:r>
            <a:r>
              <a:rPr lang="uk-UA" dirty="0" smtClean="0"/>
              <a:t> — система суспільно-економічних заходів, спрямованих на матеріальне забезпечення населення від соціальних ризиків (хвороба, інвалідність, старість, втрата годувальника, безробіття, нещасний випадок на виробництві тощо).</a:t>
            </a:r>
          </a:p>
          <a:p>
            <a:endParaRPr lang="uk-UA" dirty="0"/>
          </a:p>
        </p:txBody>
      </p:sp>
      <p:pic>
        <p:nvPicPr>
          <p:cNvPr id="4" name="Рисунок 3" descr="Вырезка экрана"/>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685800"/>
            <a:ext cx="5884718" cy="2822701"/>
          </a:xfrm>
          <a:prstGeom prst="rect">
            <a:avLst/>
          </a:prstGeom>
        </p:spPr>
      </p:pic>
      <p:pic>
        <p:nvPicPr>
          <p:cNvPr id="5" name="Рисунок 4" descr="Вырезка экрана"/>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272442" y="3970239"/>
            <a:ext cx="2873287" cy="2887761"/>
          </a:xfrm>
          <a:prstGeom prst="rect">
            <a:avLst/>
          </a:prstGeom>
        </p:spPr>
      </p:pic>
    </p:spTree>
    <p:extLst>
      <p:ext uri="{BB962C8B-B14F-4D97-AF65-F5344CB8AC3E}">
        <p14:creationId xmlns="" xmlns:p14="http://schemas.microsoft.com/office/powerpoint/2010/main" val="2614031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4576" y="0"/>
            <a:ext cx="8534400" cy="990600"/>
          </a:xfrm>
        </p:spPr>
        <p:txBody>
          <a:bodyPr/>
          <a:lstStyle/>
          <a:p>
            <a:r>
              <a:rPr lang="uk-UA" b="1" dirty="0" smtClean="0"/>
              <a:t>Де ви зможете працювати?</a:t>
            </a:r>
            <a:endParaRPr lang="ru-RU" b="1" dirty="0"/>
          </a:p>
        </p:txBody>
      </p:sp>
      <p:sp>
        <p:nvSpPr>
          <p:cNvPr id="3" name="Объект 2"/>
          <p:cNvSpPr>
            <a:spLocks noGrp="1"/>
          </p:cNvSpPr>
          <p:nvPr>
            <p:ph idx="1"/>
          </p:nvPr>
        </p:nvSpPr>
        <p:spPr>
          <a:xfrm>
            <a:off x="403658" y="965200"/>
            <a:ext cx="9155978" cy="4711700"/>
          </a:xfrm>
        </p:spPr>
        <p:txBody>
          <a:bodyPr>
            <a:noAutofit/>
          </a:bodyPr>
          <a:lstStyle/>
          <a:p>
            <a:pPr>
              <a:spcBef>
                <a:spcPts val="0"/>
              </a:spcBef>
              <a:spcAft>
                <a:spcPts val="0"/>
              </a:spcAft>
            </a:pPr>
            <a:r>
              <a:rPr lang="uk-UA" sz="2800" b="1" dirty="0" smtClean="0"/>
              <a:t>Органи державної влади </a:t>
            </a:r>
          </a:p>
          <a:p>
            <a:pPr>
              <a:spcBef>
                <a:spcPts val="0"/>
              </a:spcBef>
              <a:spcAft>
                <a:spcPts val="0"/>
              </a:spcAft>
              <a:buNone/>
            </a:pPr>
            <a:r>
              <a:rPr lang="uk-UA" sz="2800" b="1" dirty="0" smtClean="0"/>
              <a:t>(Міністерство соціальної політики)</a:t>
            </a:r>
          </a:p>
          <a:p>
            <a:pPr>
              <a:spcBef>
                <a:spcPts val="0"/>
              </a:spcBef>
              <a:spcAft>
                <a:spcPts val="0"/>
              </a:spcAft>
            </a:pPr>
            <a:r>
              <a:rPr lang="uk-UA" sz="2800" b="1" dirty="0" smtClean="0"/>
              <a:t>Органи місцевого самоврядування</a:t>
            </a:r>
          </a:p>
          <a:p>
            <a:pPr>
              <a:spcBef>
                <a:spcPts val="0"/>
              </a:spcBef>
              <a:spcAft>
                <a:spcPts val="0"/>
              </a:spcAft>
            </a:pPr>
            <a:r>
              <a:rPr lang="uk-UA" sz="2800" b="1" dirty="0" smtClean="0"/>
              <a:t>Пенсійний фонд</a:t>
            </a:r>
          </a:p>
          <a:p>
            <a:pPr>
              <a:spcBef>
                <a:spcPts val="0"/>
              </a:spcBef>
              <a:spcAft>
                <a:spcPts val="0"/>
              </a:spcAft>
            </a:pPr>
            <a:r>
              <a:rPr lang="uk-UA" sz="2800" b="1" dirty="0" smtClean="0"/>
              <a:t>Фонд соціального страхування</a:t>
            </a:r>
          </a:p>
          <a:p>
            <a:pPr>
              <a:spcBef>
                <a:spcPts val="0"/>
              </a:spcBef>
              <a:spcAft>
                <a:spcPts val="0"/>
              </a:spcAft>
            </a:pPr>
            <a:r>
              <a:rPr lang="uk-UA" sz="2800" b="1" dirty="0" smtClean="0"/>
              <a:t>Служба зайнятості</a:t>
            </a:r>
          </a:p>
          <a:p>
            <a:pPr>
              <a:spcBef>
                <a:spcPts val="0"/>
              </a:spcBef>
              <a:spcAft>
                <a:spcPts val="0"/>
              </a:spcAft>
            </a:pPr>
            <a:r>
              <a:rPr lang="uk-UA" sz="2800" b="1" dirty="0" smtClean="0"/>
              <a:t>Управління праці і соціального захисту населення</a:t>
            </a:r>
          </a:p>
          <a:p>
            <a:pPr>
              <a:spcBef>
                <a:spcPts val="0"/>
              </a:spcBef>
              <a:spcAft>
                <a:spcPts val="0"/>
              </a:spcAft>
            </a:pPr>
            <a:r>
              <a:rPr lang="uk-UA" sz="2800" b="1" dirty="0" smtClean="0"/>
              <a:t>Підприємства, установи, організації (в сфері соціального забезпечення)</a:t>
            </a:r>
            <a:endParaRPr lang="ru-RU" sz="2800" b="1" dirty="0"/>
          </a:p>
        </p:txBody>
      </p:sp>
      <p:pic>
        <p:nvPicPr>
          <p:cNvPr id="4" name="Рисунок 3" descr="Вырезка экрана"/>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351817" y="4068991"/>
            <a:ext cx="2840183" cy="2789009"/>
          </a:xfrm>
          <a:prstGeom prst="rect">
            <a:avLst/>
          </a:prstGeom>
        </p:spPr>
      </p:pic>
    </p:spTree>
    <p:extLst>
      <p:ext uri="{BB962C8B-B14F-4D97-AF65-F5344CB8AC3E}">
        <p14:creationId xmlns="" xmlns:p14="http://schemas.microsoft.com/office/powerpoint/2010/main" val="2362903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1612"/>
            <a:ext cx="12192000" cy="1359409"/>
          </a:xfrm>
        </p:spPr>
        <p:txBody>
          <a:bodyPr/>
          <a:lstStyle/>
          <a:p>
            <a:pPr algn="ctr"/>
            <a:r>
              <a:rPr lang="uk-UA" b="1" dirty="0" smtClean="0"/>
              <a:t>Переваги професії із соціального забезпечення</a:t>
            </a:r>
            <a:endParaRPr lang="ru-RU" b="1" dirty="0"/>
          </a:p>
        </p:txBody>
      </p:sp>
      <p:sp>
        <p:nvSpPr>
          <p:cNvPr id="4" name="Блок-схема: объединение 3"/>
          <p:cNvSpPr/>
          <p:nvPr/>
        </p:nvSpPr>
        <p:spPr>
          <a:xfrm>
            <a:off x="1106424" y="1401021"/>
            <a:ext cx="10186416" cy="901191"/>
          </a:xfrm>
          <a:prstGeom prst="flowChartMerge">
            <a:avLst/>
          </a:prstGeom>
        </p:spPr>
        <p:style>
          <a:lnRef idx="0">
            <a:schemeClr val="accent1"/>
          </a:lnRef>
          <a:fillRef idx="1002">
            <a:schemeClr val="dk2"/>
          </a:fillRef>
          <a:effectRef idx="3">
            <a:schemeClr val="accent1"/>
          </a:effectRef>
          <a:fontRef idx="minor">
            <a:schemeClr val="lt1"/>
          </a:fontRef>
        </p:style>
        <p:txBody>
          <a:bodyPr rtlCol="0" anchor="ctr"/>
          <a:lstStyle/>
          <a:p>
            <a:pPr algn="ctr"/>
            <a:r>
              <a:rPr lang="uk-UA" sz="2800" b="1" dirty="0" smtClean="0">
                <a:solidFill>
                  <a:schemeClr val="accent4">
                    <a:lumMod val="20000"/>
                    <a:lumOff val="80000"/>
                  </a:schemeClr>
                </a:solidFill>
                <a:latin typeface="Segoe Print" panose="02000600000000000000" pitchFamily="2" charset="0"/>
              </a:rPr>
              <a:t>Ви зможете</a:t>
            </a:r>
            <a:endParaRPr lang="ru-RU" sz="2800" b="1" dirty="0">
              <a:solidFill>
                <a:schemeClr val="accent4">
                  <a:lumMod val="20000"/>
                  <a:lumOff val="80000"/>
                </a:schemeClr>
              </a:solidFill>
              <a:latin typeface="Segoe Print" panose="02000600000000000000" pitchFamily="2" charset="0"/>
            </a:endParaRPr>
          </a:p>
        </p:txBody>
      </p:sp>
      <p:sp>
        <p:nvSpPr>
          <p:cNvPr id="7" name="Блок-схема: перфолента 6"/>
          <p:cNvSpPr/>
          <p:nvPr/>
        </p:nvSpPr>
        <p:spPr>
          <a:xfrm>
            <a:off x="356616" y="3488454"/>
            <a:ext cx="11667744" cy="818810"/>
          </a:xfrm>
          <a:prstGeom prst="flowChartPunchedTape">
            <a:avLst/>
          </a:prstGeom>
          <a:gradFill>
            <a:gsLst>
              <a:gs pos="10000">
                <a:srgbClr val="FFFF00"/>
              </a:gs>
              <a:gs pos="100000">
                <a:schemeClr val="dk2">
                  <a:shade val="96000"/>
                  <a:satMod val="120000"/>
                  <a:lumMod val="90000"/>
                </a:schemeClr>
              </a:gs>
            </a:gsLst>
          </a:gradFill>
        </p:spPr>
        <p:style>
          <a:lnRef idx="0">
            <a:schemeClr val="accent1"/>
          </a:lnRef>
          <a:fillRef idx="1002">
            <a:schemeClr val="dk2"/>
          </a:fillRef>
          <a:effectRef idx="3">
            <a:schemeClr val="accent1"/>
          </a:effectRef>
          <a:fontRef idx="minor">
            <a:schemeClr val="lt1"/>
          </a:fontRef>
        </p:style>
        <p:txBody>
          <a:bodyPr rtlCol="0" anchor="ctr"/>
          <a:lstStyle/>
          <a:p>
            <a:endParaRPr lang="uk-UA" sz="1600" b="1" dirty="0" smtClean="0">
              <a:solidFill>
                <a:schemeClr val="accent4">
                  <a:lumMod val="20000"/>
                  <a:lumOff val="80000"/>
                </a:schemeClr>
              </a:solidFill>
            </a:endParaRPr>
          </a:p>
          <a:p>
            <a:r>
              <a:rPr lang="uk-UA" sz="1600" b="1" dirty="0" smtClean="0">
                <a:solidFill>
                  <a:schemeClr val="accent4">
                    <a:lumMod val="20000"/>
                    <a:lumOff val="80000"/>
                  </a:schemeClr>
                </a:solidFill>
              </a:rPr>
              <a:t>Надавати професійну підтримку щодо отримання допомоги та виплат громадянам вразливих груп</a:t>
            </a:r>
            <a:endParaRPr lang="uk-UA" sz="1600" b="1" dirty="0">
              <a:solidFill>
                <a:schemeClr val="accent4">
                  <a:lumMod val="20000"/>
                  <a:lumOff val="80000"/>
                </a:schemeClr>
              </a:solidFill>
            </a:endParaRPr>
          </a:p>
          <a:p>
            <a:endParaRPr lang="ru-RU" sz="1600" b="1" dirty="0">
              <a:solidFill>
                <a:schemeClr val="accent4">
                  <a:lumMod val="20000"/>
                  <a:lumOff val="80000"/>
                </a:schemeClr>
              </a:solidFill>
            </a:endParaRPr>
          </a:p>
        </p:txBody>
      </p:sp>
      <p:sp>
        <p:nvSpPr>
          <p:cNvPr id="8" name="Блок-схема: перфолента 7"/>
          <p:cNvSpPr/>
          <p:nvPr/>
        </p:nvSpPr>
        <p:spPr>
          <a:xfrm>
            <a:off x="356616" y="4373317"/>
            <a:ext cx="11667744" cy="766403"/>
          </a:xfrm>
          <a:prstGeom prst="flowChartPunchedTape">
            <a:avLst/>
          </a:prstGeom>
        </p:spPr>
        <p:style>
          <a:lnRef idx="0">
            <a:schemeClr val="accent1"/>
          </a:lnRef>
          <a:fillRef idx="1002">
            <a:schemeClr val="dk2"/>
          </a:fillRef>
          <a:effectRef idx="3">
            <a:schemeClr val="accent1"/>
          </a:effectRef>
          <a:fontRef idx="minor">
            <a:schemeClr val="lt1"/>
          </a:fontRef>
        </p:style>
        <p:txBody>
          <a:bodyPr rtlCol="0" anchor="ctr"/>
          <a:lstStyle/>
          <a:p>
            <a:endParaRPr lang="uk-UA" sz="1600" b="1" dirty="0" smtClean="0">
              <a:solidFill>
                <a:schemeClr val="accent4">
                  <a:lumMod val="20000"/>
                  <a:lumOff val="80000"/>
                </a:schemeClr>
              </a:solidFill>
            </a:endParaRPr>
          </a:p>
          <a:p>
            <a:r>
              <a:rPr lang="uk-UA" sz="1600" b="1" dirty="0" smtClean="0">
                <a:solidFill>
                  <a:schemeClr val="accent4">
                    <a:lumMod val="20000"/>
                    <a:lumOff val="80000"/>
                  </a:schemeClr>
                </a:solidFill>
              </a:rPr>
              <a:t>Створювати </a:t>
            </a:r>
            <a:r>
              <a:rPr lang="uk-UA" sz="1600" b="1" dirty="0" err="1" smtClean="0">
                <a:solidFill>
                  <a:schemeClr val="accent4">
                    <a:lumMod val="20000"/>
                    <a:lumOff val="80000"/>
                  </a:schemeClr>
                </a:solidFill>
              </a:rPr>
              <a:t>безбар</a:t>
            </a:r>
            <a:r>
              <a:rPr lang="en-US" sz="1600" b="1" dirty="0" smtClean="0">
                <a:solidFill>
                  <a:schemeClr val="accent4">
                    <a:lumMod val="20000"/>
                    <a:lumOff val="80000"/>
                  </a:schemeClr>
                </a:solidFill>
              </a:rPr>
              <a:t>’</a:t>
            </a:r>
            <a:r>
              <a:rPr lang="uk-UA" sz="1600" b="1" dirty="0" err="1" smtClean="0">
                <a:solidFill>
                  <a:schemeClr val="accent4">
                    <a:lumMod val="20000"/>
                    <a:lumOff val="80000"/>
                  </a:schemeClr>
                </a:solidFill>
              </a:rPr>
              <a:t>єрний</a:t>
            </a:r>
            <a:r>
              <a:rPr lang="uk-UA" sz="1600" b="1" dirty="0" smtClean="0">
                <a:solidFill>
                  <a:schemeClr val="accent4">
                    <a:lumMod val="20000"/>
                    <a:lumOff val="80000"/>
                  </a:schemeClr>
                </a:solidFill>
              </a:rPr>
              <a:t> або інклюзивний простір для осіб з особливими потребами</a:t>
            </a:r>
          </a:p>
          <a:p>
            <a:endParaRPr lang="ru-RU" sz="1600" b="1" dirty="0">
              <a:solidFill>
                <a:schemeClr val="accent4">
                  <a:lumMod val="20000"/>
                  <a:lumOff val="80000"/>
                </a:schemeClr>
              </a:solidFill>
            </a:endParaRPr>
          </a:p>
        </p:txBody>
      </p:sp>
      <p:sp>
        <p:nvSpPr>
          <p:cNvPr id="9" name="Блок-схема: перфолента 8"/>
          <p:cNvSpPr/>
          <p:nvPr/>
        </p:nvSpPr>
        <p:spPr>
          <a:xfrm>
            <a:off x="356616" y="2341135"/>
            <a:ext cx="11667744" cy="1080304"/>
          </a:xfrm>
          <a:prstGeom prst="flowChartPunchedTape">
            <a:avLst/>
          </a:prstGeom>
          <a:gradFill>
            <a:gsLst>
              <a:gs pos="10000">
                <a:srgbClr val="FFFF00"/>
              </a:gs>
              <a:gs pos="100000">
                <a:schemeClr val="dk2">
                  <a:shade val="96000"/>
                  <a:satMod val="120000"/>
                  <a:lumMod val="90000"/>
                </a:schemeClr>
              </a:gs>
            </a:gsLst>
          </a:gradFill>
        </p:spPr>
        <p:style>
          <a:lnRef idx="0">
            <a:schemeClr val="accent1"/>
          </a:lnRef>
          <a:fillRef idx="1002">
            <a:schemeClr val="dk2"/>
          </a:fillRef>
          <a:effectRef idx="3">
            <a:schemeClr val="accent1"/>
          </a:effectRef>
          <a:fontRef idx="minor">
            <a:schemeClr val="lt1"/>
          </a:fontRef>
        </p:style>
        <p:txBody>
          <a:bodyPr rtlCol="0" anchor="ctr"/>
          <a:lstStyle/>
          <a:p>
            <a:pPr algn="ctr"/>
            <a:endParaRPr lang="ru-RU" sz="1600" b="1" dirty="0" smtClean="0">
              <a:solidFill>
                <a:schemeClr val="accent4">
                  <a:lumMod val="20000"/>
                  <a:lumOff val="80000"/>
                </a:schemeClr>
              </a:solidFill>
            </a:endParaRPr>
          </a:p>
          <a:p>
            <a:pPr algn="ctr"/>
            <a:r>
              <a:rPr lang="uk-UA" sz="1600" b="1" dirty="0" smtClean="0">
                <a:solidFill>
                  <a:schemeClr val="accent4">
                    <a:lumMod val="20000"/>
                    <a:lumOff val="80000"/>
                  </a:schemeClr>
                </a:solidFill>
              </a:rPr>
              <a:t>Аналізувати суспільні процеси пов’язані з соціальним розвитком держави</a:t>
            </a:r>
            <a:r>
              <a:rPr lang="ru-RU" sz="1600" b="1" dirty="0" smtClean="0">
                <a:solidFill>
                  <a:schemeClr val="accent4">
                    <a:lumMod val="20000"/>
                    <a:lumOff val="80000"/>
                  </a:schemeClr>
                </a:solidFill>
              </a:rPr>
              <a:t>, </a:t>
            </a:r>
            <a:r>
              <a:rPr lang="uk-UA" sz="1600" b="1" dirty="0" smtClean="0">
                <a:solidFill>
                  <a:schemeClr val="accent4">
                    <a:lumMod val="20000"/>
                    <a:lumOff val="80000"/>
                  </a:schemeClr>
                </a:solidFill>
              </a:rPr>
              <a:t>управлінням людськими ресурсами та штучним інтелектом</a:t>
            </a:r>
            <a:endParaRPr lang="uk-UA" sz="1600" b="1" dirty="0">
              <a:solidFill>
                <a:schemeClr val="accent4">
                  <a:lumMod val="20000"/>
                  <a:lumOff val="80000"/>
                </a:schemeClr>
              </a:solidFill>
            </a:endParaRPr>
          </a:p>
          <a:p>
            <a:endParaRPr lang="ru-RU" sz="1600" b="1" dirty="0">
              <a:solidFill>
                <a:schemeClr val="accent4">
                  <a:lumMod val="20000"/>
                  <a:lumOff val="80000"/>
                </a:schemeClr>
              </a:solidFill>
            </a:endParaRPr>
          </a:p>
        </p:txBody>
      </p:sp>
      <p:sp>
        <p:nvSpPr>
          <p:cNvPr id="10" name="Блок-схема: перфолента 9"/>
          <p:cNvSpPr/>
          <p:nvPr/>
        </p:nvSpPr>
        <p:spPr>
          <a:xfrm>
            <a:off x="356616" y="5232457"/>
            <a:ext cx="11667744" cy="766403"/>
          </a:xfrm>
          <a:prstGeom prst="flowChartPunchedTape">
            <a:avLst/>
          </a:prstGeom>
          <a:gradFill>
            <a:gsLst>
              <a:gs pos="10000">
                <a:srgbClr val="FFFF00"/>
              </a:gs>
              <a:gs pos="100000">
                <a:schemeClr val="dk2">
                  <a:shade val="96000"/>
                  <a:satMod val="120000"/>
                  <a:lumMod val="90000"/>
                </a:schemeClr>
              </a:gs>
            </a:gsLst>
          </a:gradFill>
        </p:spPr>
        <p:style>
          <a:lnRef idx="0">
            <a:schemeClr val="accent1"/>
          </a:lnRef>
          <a:fillRef idx="1002">
            <a:schemeClr val="dk2"/>
          </a:fillRef>
          <a:effectRef idx="3">
            <a:schemeClr val="accent1"/>
          </a:effectRef>
          <a:fontRef idx="minor">
            <a:schemeClr val="lt1"/>
          </a:fontRef>
        </p:style>
        <p:txBody>
          <a:bodyPr rtlCol="0" anchor="ctr"/>
          <a:lstStyle/>
          <a:p>
            <a:endParaRPr lang="uk-UA" sz="1600" b="1" dirty="0" smtClean="0">
              <a:solidFill>
                <a:schemeClr val="accent4">
                  <a:lumMod val="20000"/>
                  <a:lumOff val="80000"/>
                </a:schemeClr>
              </a:solidFill>
            </a:endParaRPr>
          </a:p>
          <a:p>
            <a:r>
              <a:rPr lang="uk-UA" sz="1600" b="1" dirty="0" smtClean="0">
                <a:solidFill>
                  <a:schemeClr val="accent4">
                    <a:lumMod val="20000"/>
                    <a:lumOff val="80000"/>
                  </a:schemeClr>
                </a:solidFill>
              </a:rPr>
              <a:t>Опанувати технології </a:t>
            </a:r>
            <a:r>
              <a:rPr lang="en-US" sz="1600" b="1" dirty="0" smtClean="0">
                <a:solidFill>
                  <a:schemeClr val="accent4">
                    <a:lumMod val="20000"/>
                    <a:lumOff val="80000"/>
                  </a:schemeClr>
                </a:solidFill>
              </a:rPr>
              <a:t>big-data </a:t>
            </a:r>
            <a:r>
              <a:rPr lang="uk-UA" sz="1600" b="1" dirty="0" smtClean="0">
                <a:solidFill>
                  <a:schemeClr val="accent4">
                    <a:lumMod val="20000"/>
                    <a:lumOff val="80000"/>
                  </a:schemeClr>
                </a:solidFill>
              </a:rPr>
              <a:t>в регулюванні соціально-економічних процесів</a:t>
            </a:r>
            <a:endParaRPr lang="uk-UA" sz="1600" b="1" dirty="0">
              <a:solidFill>
                <a:schemeClr val="accent4">
                  <a:lumMod val="20000"/>
                  <a:lumOff val="80000"/>
                </a:schemeClr>
              </a:solidFill>
            </a:endParaRPr>
          </a:p>
          <a:p>
            <a:endParaRPr lang="ru-RU" sz="1600" b="1" dirty="0">
              <a:solidFill>
                <a:schemeClr val="accent4">
                  <a:lumMod val="20000"/>
                  <a:lumOff val="80000"/>
                </a:schemeClr>
              </a:solidFill>
            </a:endParaRPr>
          </a:p>
        </p:txBody>
      </p:sp>
      <p:sp>
        <p:nvSpPr>
          <p:cNvPr id="11" name="Блок-схема: перфолента 10"/>
          <p:cNvSpPr/>
          <p:nvPr/>
        </p:nvSpPr>
        <p:spPr>
          <a:xfrm>
            <a:off x="365760" y="6091597"/>
            <a:ext cx="11667744" cy="766403"/>
          </a:xfrm>
          <a:prstGeom prst="flowChartPunchedTape">
            <a:avLst/>
          </a:prstGeom>
          <a:gradFill>
            <a:gsLst>
              <a:gs pos="10000">
                <a:srgbClr val="FFFF00"/>
              </a:gs>
              <a:gs pos="100000">
                <a:schemeClr val="dk2">
                  <a:shade val="96000"/>
                  <a:satMod val="120000"/>
                  <a:lumMod val="90000"/>
                </a:schemeClr>
              </a:gs>
            </a:gsLst>
          </a:gradFill>
        </p:spPr>
        <p:style>
          <a:lnRef idx="0">
            <a:schemeClr val="accent1"/>
          </a:lnRef>
          <a:fillRef idx="1002">
            <a:schemeClr val="dk2"/>
          </a:fillRef>
          <a:effectRef idx="3">
            <a:schemeClr val="accent1"/>
          </a:effectRef>
          <a:fontRef idx="minor">
            <a:schemeClr val="lt1"/>
          </a:fontRef>
        </p:style>
        <p:txBody>
          <a:bodyPr rtlCol="0" anchor="ctr"/>
          <a:lstStyle/>
          <a:p>
            <a:endParaRPr lang="uk-UA" sz="1600" b="1" dirty="0" smtClean="0">
              <a:solidFill>
                <a:schemeClr val="accent4">
                  <a:lumMod val="20000"/>
                  <a:lumOff val="80000"/>
                </a:schemeClr>
              </a:solidFill>
            </a:endParaRPr>
          </a:p>
          <a:p>
            <a:r>
              <a:rPr lang="uk-UA" sz="1600" b="1" dirty="0" smtClean="0">
                <a:solidFill>
                  <a:schemeClr val="accent4">
                    <a:lumMod val="20000"/>
                    <a:lumOff val="80000"/>
                  </a:schemeClr>
                </a:solidFill>
              </a:rPr>
              <a:t>Працевлаштуватися, отримувати гідну заробітну плату та зробити Україну успішною!</a:t>
            </a:r>
            <a:endParaRPr lang="uk-UA" sz="1600" b="1" dirty="0">
              <a:solidFill>
                <a:schemeClr val="accent4">
                  <a:lumMod val="20000"/>
                  <a:lumOff val="80000"/>
                </a:schemeClr>
              </a:solidFill>
            </a:endParaRPr>
          </a:p>
          <a:p>
            <a:endParaRPr lang="ru-RU" sz="1600" b="1" dirty="0">
              <a:solidFill>
                <a:schemeClr val="accent4">
                  <a:lumMod val="20000"/>
                  <a:lumOff val="80000"/>
                </a:schemeClr>
              </a:solidFill>
            </a:endParaRPr>
          </a:p>
        </p:txBody>
      </p:sp>
    </p:spTree>
    <p:extLst>
      <p:ext uri="{BB962C8B-B14F-4D97-AF65-F5344CB8AC3E}">
        <p14:creationId xmlns="" xmlns:p14="http://schemas.microsoft.com/office/powerpoint/2010/main" val="3192079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9036" y="373757"/>
            <a:ext cx="11532172" cy="1124712"/>
          </a:xfrm>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uk-UA" sz="2400" b="1" dirty="0" smtClean="0"/>
              <a:t>Приєднуйся та здобувай кваліфікацію бакалавра із соціального забезпечення, що дозволить</a:t>
            </a:r>
            <a:endParaRPr lang="ru-RU" sz="2400" b="1" dirty="0"/>
          </a:p>
        </p:txBody>
      </p:sp>
      <p:sp>
        <p:nvSpPr>
          <p:cNvPr id="4" name="Объект 2"/>
          <p:cNvSpPr txBox="1">
            <a:spLocks/>
          </p:cNvSpPr>
          <p:nvPr/>
        </p:nvSpPr>
        <p:spPr>
          <a:xfrm>
            <a:off x="3685032" y="1819656"/>
            <a:ext cx="7790688" cy="139598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9pPr>
          </a:lstStyle>
          <a:p>
            <a:pPr marL="0" indent="0" algn="ctr">
              <a:buNone/>
            </a:pPr>
            <a:endParaRPr lang="uk-UA" dirty="0" smtClean="0">
              <a:solidFill>
                <a:schemeClr val="bg1"/>
              </a:solidFill>
            </a:endParaRPr>
          </a:p>
          <a:p>
            <a:pPr marL="0" indent="0" algn="ctr">
              <a:buNone/>
            </a:pPr>
            <a:r>
              <a:rPr lang="uk-UA" sz="2600" dirty="0" smtClean="0">
                <a:solidFill>
                  <a:schemeClr val="bg1"/>
                </a:solidFill>
              </a:rPr>
              <a:t>здійснювати професійну діяльність та сприяти </a:t>
            </a:r>
            <a:r>
              <a:rPr lang="uk-UA" sz="2600" dirty="0">
                <a:solidFill>
                  <a:schemeClr val="bg1"/>
                </a:solidFill>
              </a:rPr>
              <a:t>формуванню державної політики у сфері соціального забезпечення</a:t>
            </a:r>
          </a:p>
          <a:p>
            <a:pPr marL="0" indent="0" algn="ctr">
              <a:buFont typeface="Wingdings 3" panose="05040102010807070707" pitchFamily="18" charset="2"/>
              <a:buNone/>
            </a:pPr>
            <a:endParaRPr lang="ru-RU" dirty="0">
              <a:solidFill>
                <a:schemeClr val="bg1"/>
              </a:solidFill>
            </a:endParaRPr>
          </a:p>
        </p:txBody>
      </p:sp>
      <p:sp>
        <p:nvSpPr>
          <p:cNvPr id="5" name="Объект 2"/>
          <p:cNvSpPr txBox="1">
            <a:spLocks/>
          </p:cNvSpPr>
          <p:nvPr/>
        </p:nvSpPr>
        <p:spPr>
          <a:xfrm>
            <a:off x="3685032" y="3532633"/>
            <a:ext cx="7790688" cy="112471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9pPr>
          </a:lstStyle>
          <a:p>
            <a:pPr marL="0" indent="0" algn="ctr">
              <a:buFont typeface="Wingdings 3" panose="05040102010807070707" pitchFamily="18" charset="2"/>
              <a:buNone/>
            </a:pPr>
            <a:r>
              <a:rPr lang="uk-UA" sz="2200" dirty="0"/>
              <a:t>п</a:t>
            </a:r>
            <a:r>
              <a:rPr lang="uk-UA" sz="2200" dirty="0" smtClean="0"/>
              <a:t>родовжити навчання у магістратурі та аспірантурі</a:t>
            </a:r>
            <a:endParaRPr lang="ru-RU" sz="2200" dirty="0"/>
          </a:p>
        </p:txBody>
      </p:sp>
      <p:pic>
        <p:nvPicPr>
          <p:cNvPr id="2050" name="Picture 2" descr="На Донеччині розширилася мережа закладів соціального захисту населення |  Донецька Обласна Державна адміністрація"/>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5575" y="1815461"/>
            <a:ext cx="3099689" cy="28418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5115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нутый угол 12"/>
          <p:cNvSpPr/>
          <p:nvPr/>
        </p:nvSpPr>
        <p:spPr>
          <a:xfrm>
            <a:off x="5161788" y="0"/>
            <a:ext cx="6958584" cy="6858000"/>
          </a:xfrm>
          <a:prstGeom prst="foldedCorner">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Объект 2"/>
          <p:cNvSpPr>
            <a:spLocks noGrp="1"/>
          </p:cNvSpPr>
          <p:nvPr>
            <p:ph idx="1"/>
          </p:nvPr>
        </p:nvSpPr>
        <p:spPr>
          <a:xfrm>
            <a:off x="381000" y="376708"/>
            <a:ext cx="4584192" cy="6104584"/>
          </a:xfrm>
        </p:spPr>
        <p:txBody>
          <a:bodyPr>
            <a:noAutofit/>
          </a:bodyPr>
          <a:lstStyle/>
          <a:p>
            <a:pPr algn="ctr"/>
            <a:r>
              <a:rPr lang="uk-UA" sz="2200" b="1" dirty="0" smtClean="0">
                <a:solidFill>
                  <a:schemeClr val="tx1"/>
                </a:solidFill>
              </a:rPr>
              <a:t>Навчання за освітньо-професійною програмою «Соціальне забезпечення» дозволить</a:t>
            </a:r>
            <a:r>
              <a:rPr lang="uk-UA" sz="2200" dirty="0" smtClean="0">
                <a:solidFill>
                  <a:schemeClr val="tx1"/>
                </a:solidFill>
              </a:rPr>
              <a:t> здобувачам вищої освіти отримати необхідні знання та набути практичні навички для здійснення професійної діяльності із соціального забезпечення, освоїти методи нарахування соціальної допомоги, досконало вивчити правове регулювання соціальної сфери, набути уміння застосовувати інновації в системі соціального </a:t>
            </a:r>
            <a:r>
              <a:rPr lang="uk-UA" sz="2200" dirty="0" smtClean="0">
                <a:solidFill>
                  <a:schemeClr val="tx1"/>
                </a:solidFill>
              </a:rPr>
              <a:t>захисту</a:t>
            </a:r>
            <a:endParaRPr lang="uk-UA" sz="2200" dirty="0">
              <a:solidFill>
                <a:schemeClr val="tx1"/>
              </a:solidFill>
            </a:endParaRPr>
          </a:p>
        </p:txBody>
      </p:sp>
      <p:grpSp>
        <p:nvGrpSpPr>
          <p:cNvPr id="14" name="Группа 13"/>
          <p:cNvGrpSpPr/>
          <p:nvPr/>
        </p:nvGrpSpPr>
        <p:grpSpPr>
          <a:xfrm>
            <a:off x="5613400" y="238813"/>
            <a:ext cx="5791200" cy="6301526"/>
            <a:chOff x="5613400" y="226113"/>
            <a:chExt cx="5791200" cy="6301526"/>
          </a:xfrm>
        </p:grpSpPr>
        <p:sp>
          <p:nvSpPr>
            <p:cNvPr id="4" name="Объект 2"/>
            <p:cNvSpPr txBox="1">
              <a:spLocks/>
            </p:cNvSpPr>
            <p:nvPr/>
          </p:nvSpPr>
          <p:spPr>
            <a:xfrm>
              <a:off x="5613400" y="226113"/>
              <a:ext cx="5753100" cy="691895"/>
            </a:xfrm>
            <a:prstGeom prst="rect">
              <a:avLst/>
            </a:prstGeom>
            <a:gradFill flip="none" rotWithShape="1">
              <a:gsLst>
                <a:gs pos="0">
                  <a:srgbClr val="FFFF00"/>
                </a:gs>
                <a:gs pos="100000">
                  <a:schemeClr val="dk2">
                    <a:shade val="96000"/>
                    <a:satMod val="120000"/>
                    <a:lumMod val="90000"/>
                  </a:schemeClr>
                </a:gs>
              </a:gsLst>
              <a:path path="circle">
                <a:fillToRect l="50000" t="50000" r="50000" b="50000"/>
              </a:path>
              <a:tileRect/>
            </a:gradFill>
          </p:spPr>
          <p:style>
            <a:lnRef idx="2">
              <a:schemeClr val="accent1"/>
            </a:lnRef>
            <a:fillRef idx="1003">
              <a:schemeClr val="dk2"/>
            </a:fillRef>
            <a:effectRef idx="0">
              <a:schemeClr val="accent1"/>
            </a:effectRef>
            <a:fontRef idx="minor">
              <a:schemeClr val="dk1"/>
            </a:fontRef>
          </p:style>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9pPr>
            </a:lstStyle>
            <a:p>
              <a:pPr marL="0" indent="0" algn="ctr">
                <a:buNone/>
              </a:pPr>
              <a:r>
                <a:rPr lang="uk-UA" b="1" dirty="0" smtClean="0"/>
                <a:t>Форми навчання</a:t>
              </a:r>
              <a:endParaRPr lang="ru-RU" b="1" dirty="0"/>
            </a:p>
          </p:txBody>
        </p:sp>
        <p:sp>
          <p:nvSpPr>
            <p:cNvPr id="5" name="Объект 2"/>
            <p:cNvSpPr txBox="1">
              <a:spLocks/>
            </p:cNvSpPr>
            <p:nvPr/>
          </p:nvSpPr>
          <p:spPr>
            <a:xfrm>
              <a:off x="6245352" y="1020498"/>
              <a:ext cx="2185416" cy="691895"/>
            </a:xfrm>
            <a:prstGeom prst="rect">
              <a:avLst/>
            </a:prstGeom>
          </p:spPr>
          <p:style>
            <a:lnRef idx="2">
              <a:schemeClr val="accent1"/>
            </a:lnRef>
            <a:fillRef idx="1003">
              <a:schemeClr val="dk2"/>
            </a:fillRef>
            <a:effectRef idx="0">
              <a:schemeClr val="accent1"/>
            </a:effectRef>
            <a:fontRef idx="minor">
              <a:schemeClr val="dk1"/>
            </a:fontRef>
          </p:style>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9pPr>
            </a:lstStyle>
            <a:p>
              <a:pPr marL="0" indent="0" algn="ctr">
                <a:buFont typeface="Wingdings 3" panose="05040102010807070707" pitchFamily="18" charset="2"/>
                <a:buNone/>
              </a:pPr>
              <a:r>
                <a:rPr lang="uk-UA" dirty="0" smtClean="0"/>
                <a:t>Денна</a:t>
              </a:r>
              <a:endParaRPr lang="ru-RU" dirty="0"/>
            </a:p>
          </p:txBody>
        </p:sp>
        <p:sp>
          <p:nvSpPr>
            <p:cNvPr id="6" name="Объект 2"/>
            <p:cNvSpPr txBox="1">
              <a:spLocks/>
            </p:cNvSpPr>
            <p:nvPr/>
          </p:nvSpPr>
          <p:spPr>
            <a:xfrm>
              <a:off x="8823960" y="1020498"/>
              <a:ext cx="2185416" cy="691895"/>
            </a:xfrm>
            <a:prstGeom prst="rect">
              <a:avLst/>
            </a:prstGeom>
          </p:spPr>
          <p:style>
            <a:lnRef idx="2">
              <a:schemeClr val="accent1"/>
            </a:lnRef>
            <a:fillRef idx="1003">
              <a:schemeClr val="dk2"/>
            </a:fillRef>
            <a:effectRef idx="0">
              <a:schemeClr val="accent1"/>
            </a:effectRef>
            <a:fontRef idx="minor">
              <a:schemeClr val="dk1"/>
            </a:fontRef>
          </p:style>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9pPr>
            </a:lstStyle>
            <a:p>
              <a:pPr marL="0" indent="0" algn="ctr">
                <a:buFont typeface="Wingdings 3" panose="05040102010807070707" pitchFamily="18" charset="2"/>
                <a:buNone/>
              </a:pPr>
              <a:r>
                <a:rPr lang="uk-UA" dirty="0" smtClean="0"/>
                <a:t>Заочна</a:t>
              </a:r>
              <a:endParaRPr lang="ru-RU" dirty="0"/>
            </a:p>
          </p:txBody>
        </p:sp>
        <p:sp>
          <p:nvSpPr>
            <p:cNvPr id="7" name="Объект 2"/>
            <p:cNvSpPr txBox="1">
              <a:spLocks/>
            </p:cNvSpPr>
            <p:nvPr/>
          </p:nvSpPr>
          <p:spPr>
            <a:xfrm>
              <a:off x="5614416" y="1833397"/>
              <a:ext cx="5764784" cy="691895"/>
            </a:xfrm>
            <a:prstGeom prst="rect">
              <a:avLst/>
            </a:prstGeom>
            <a:gradFill flip="none" rotWithShape="1">
              <a:gsLst>
                <a:gs pos="0">
                  <a:srgbClr val="FFFF00"/>
                </a:gs>
                <a:gs pos="100000">
                  <a:schemeClr val="dk2">
                    <a:shade val="96000"/>
                    <a:satMod val="120000"/>
                    <a:lumMod val="90000"/>
                  </a:schemeClr>
                </a:gs>
              </a:gsLst>
              <a:path path="circle">
                <a:fillToRect l="50000" t="50000" r="50000" b="50000"/>
              </a:path>
              <a:tileRect/>
            </a:gradFill>
          </p:spPr>
          <p:style>
            <a:lnRef idx="2">
              <a:schemeClr val="accent1"/>
            </a:lnRef>
            <a:fillRef idx="1003">
              <a:schemeClr val="dk2"/>
            </a:fillRef>
            <a:effectRef idx="0">
              <a:schemeClr val="accent1"/>
            </a:effectRef>
            <a:fontRef idx="minor">
              <a:schemeClr val="dk1"/>
            </a:fontRef>
          </p:style>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9pPr>
            </a:lstStyle>
            <a:p>
              <a:pPr marL="0" indent="0" algn="ctr">
                <a:buNone/>
              </a:pPr>
              <a:r>
                <a:rPr lang="uk-UA" b="1" dirty="0" smtClean="0"/>
                <a:t>Тривалість навчання</a:t>
              </a:r>
              <a:endParaRPr lang="ru-RU" b="1" dirty="0"/>
            </a:p>
          </p:txBody>
        </p:sp>
        <p:sp>
          <p:nvSpPr>
            <p:cNvPr id="8" name="Объект 2"/>
            <p:cNvSpPr txBox="1">
              <a:spLocks/>
            </p:cNvSpPr>
            <p:nvPr/>
          </p:nvSpPr>
          <p:spPr>
            <a:xfrm>
              <a:off x="5943600" y="2612330"/>
              <a:ext cx="5394960" cy="691895"/>
            </a:xfrm>
            <a:prstGeom prst="rect">
              <a:avLst/>
            </a:prstGeom>
          </p:spPr>
          <p:style>
            <a:lnRef idx="2">
              <a:schemeClr val="accent1"/>
            </a:lnRef>
            <a:fillRef idx="1003">
              <a:schemeClr val="dk2"/>
            </a:fillRef>
            <a:effectRef idx="0">
              <a:schemeClr val="accent1"/>
            </a:effectRef>
            <a:fontRef idx="minor">
              <a:schemeClr val="dk1"/>
            </a:fontRef>
          </p:style>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9pPr>
            </a:lstStyle>
            <a:p>
              <a:pPr marL="0" indent="0" algn="ctr">
                <a:buFont typeface="Wingdings 3" panose="05040102010807070707" pitchFamily="18" charset="2"/>
                <a:buNone/>
              </a:pPr>
              <a:r>
                <a:rPr lang="uk-UA" sz="1600" b="1" dirty="0" smtClean="0"/>
                <a:t>3 роки 10 місяців</a:t>
              </a:r>
              <a:r>
                <a:rPr lang="uk-UA" sz="1600" dirty="0" smtClean="0"/>
                <a:t>: на основі повної загальної середньої освіти</a:t>
              </a:r>
              <a:endParaRPr lang="ru-RU" sz="1600" dirty="0"/>
            </a:p>
          </p:txBody>
        </p:sp>
        <p:sp>
          <p:nvSpPr>
            <p:cNvPr id="9" name="Объект 2"/>
            <p:cNvSpPr txBox="1">
              <a:spLocks/>
            </p:cNvSpPr>
            <p:nvPr/>
          </p:nvSpPr>
          <p:spPr>
            <a:xfrm>
              <a:off x="5943600" y="3429000"/>
              <a:ext cx="5394960" cy="691895"/>
            </a:xfrm>
            <a:prstGeom prst="rect">
              <a:avLst/>
            </a:prstGeom>
          </p:spPr>
          <p:style>
            <a:lnRef idx="2">
              <a:schemeClr val="accent1"/>
            </a:lnRef>
            <a:fillRef idx="1003">
              <a:schemeClr val="dk2"/>
            </a:fillRef>
            <a:effectRef idx="0">
              <a:schemeClr val="accent1"/>
            </a:effectRef>
            <a:fontRef idx="minor">
              <a:schemeClr val="dk1"/>
            </a:fontRef>
          </p:style>
          <p:txBody>
            <a:bodyPr vert="horz" lIns="91440" tIns="45720" rIns="91440" bIns="45720" rtlCol="0" anchor="ctr">
              <a:normAutofit fontScale="77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9pPr>
            </a:lstStyle>
            <a:p>
              <a:pPr marL="0" indent="0" algn="ctr">
                <a:buFont typeface="Wingdings 3" panose="05040102010807070707" pitchFamily="18" charset="2"/>
                <a:buNone/>
              </a:pPr>
              <a:r>
                <a:rPr lang="uk-UA" b="1" dirty="0"/>
                <a:t>1</a:t>
              </a:r>
              <a:r>
                <a:rPr lang="uk-UA" b="1" dirty="0" smtClean="0"/>
                <a:t> рік 10 місяців</a:t>
              </a:r>
              <a:r>
                <a:rPr lang="uk-UA" dirty="0" smtClean="0"/>
                <a:t>: на основі освітньо-кваліфікаційного рівня «молодший спеціаліст», освітнього ступеня «молодший бакалавр»</a:t>
              </a:r>
              <a:endParaRPr lang="ru-RU" dirty="0"/>
            </a:p>
          </p:txBody>
        </p:sp>
        <p:sp>
          <p:nvSpPr>
            <p:cNvPr id="10" name="Объект 2"/>
            <p:cNvSpPr txBox="1">
              <a:spLocks/>
            </p:cNvSpPr>
            <p:nvPr/>
          </p:nvSpPr>
          <p:spPr>
            <a:xfrm>
              <a:off x="5614416" y="4273854"/>
              <a:ext cx="5790184" cy="691895"/>
            </a:xfrm>
            <a:prstGeom prst="rect">
              <a:avLst/>
            </a:prstGeom>
            <a:gradFill flip="none" rotWithShape="1">
              <a:gsLst>
                <a:gs pos="0">
                  <a:srgbClr val="FFFF00"/>
                </a:gs>
                <a:gs pos="100000">
                  <a:schemeClr val="dk2">
                    <a:shade val="96000"/>
                    <a:satMod val="120000"/>
                    <a:lumMod val="90000"/>
                  </a:schemeClr>
                </a:gs>
              </a:gsLst>
              <a:path path="circle">
                <a:fillToRect l="50000" t="50000" r="50000" b="50000"/>
              </a:path>
              <a:tileRect/>
            </a:gradFill>
          </p:spPr>
          <p:style>
            <a:lnRef idx="2">
              <a:schemeClr val="accent1"/>
            </a:lnRef>
            <a:fillRef idx="1003">
              <a:schemeClr val="dk2"/>
            </a:fillRef>
            <a:effectRef idx="0">
              <a:schemeClr val="accent1"/>
            </a:effectRef>
            <a:fontRef idx="minor">
              <a:schemeClr val="dk1"/>
            </a:fontRef>
          </p:style>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9pPr>
            </a:lstStyle>
            <a:p>
              <a:pPr marL="0" indent="0" algn="ctr">
                <a:buFont typeface="Wingdings 3" panose="05040102010807070707" pitchFamily="18" charset="2"/>
                <a:buNone/>
              </a:pPr>
              <a:r>
                <a:rPr lang="uk-UA" b="1" dirty="0" smtClean="0"/>
                <a:t>Вартість навчання (2022/2023 </a:t>
              </a:r>
              <a:r>
                <a:rPr lang="uk-UA" b="1" dirty="0" err="1" smtClean="0"/>
                <a:t>н.р</a:t>
              </a:r>
              <a:r>
                <a:rPr lang="uk-UA" b="1" dirty="0" smtClean="0"/>
                <a:t>.)</a:t>
              </a:r>
              <a:endParaRPr lang="ru-RU" b="1" dirty="0"/>
            </a:p>
          </p:txBody>
        </p:sp>
        <p:sp>
          <p:nvSpPr>
            <p:cNvPr id="11" name="Объект 2"/>
            <p:cNvSpPr txBox="1">
              <a:spLocks/>
            </p:cNvSpPr>
            <p:nvPr/>
          </p:nvSpPr>
          <p:spPr>
            <a:xfrm>
              <a:off x="6286500" y="5054799"/>
              <a:ext cx="4722876" cy="691895"/>
            </a:xfrm>
            <a:prstGeom prst="rect">
              <a:avLst/>
            </a:prstGeom>
          </p:spPr>
          <p:style>
            <a:lnRef idx="2">
              <a:schemeClr val="accent1"/>
            </a:lnRef>
            <a:fillRef idx="1003">
              <a:schemeClr val="dk2"/>
            </a:fillRef>
            <a:effectRef idx="0">
              <a:schemeClr val="accent1"/>
            </a:effectRef>
            <a:fontRef idx="minor">
              <a:schemeClr val="dk1"/>
            </a:fontRef>
          </p:style>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9pPr>
            </a:lstStyle>
            <a:p>
              <a:pPr marL="0" indent="0" algn="ctr">
                <a:lnSpc>
                  <a:spcPct val="110000"/>
                </a:lnSpc>
                <a:spcBef>
                  <a:spcPts val="0"/>
                </a:spcBef>
                <a:spcAft>
                  <a:spcPts val="0"/>
                </a:spcAft>
                <a:buFont typeface="Wingdings 3" panose="05040102010807070707" pitchFamily="18" charset="2"/>
                <a:buNone/>
              </a:pPr>
              <a:r>
                <a:rPr lang="uk-UA" sz="1600" dirty="0" smtClean="0"/>
                <a:t>32920 грн – денна форма навчання </a:t>
              </a:r>
            </a:p>
            <a:p>
              <a:pPr marL="0" indent="0" algn="ctr">
                <a:lnSpc>
                  <a:spcPct val="110000"/>
                </a:lnSpc>
                <a:spcBef>
                  <a:spcPts val="0"/>
                </a:spcBef>
                <a:spcAft>
                  <a:spcPts val="0"/>
                </a:spcAft>
                <a:buFont typeface="Wingdings 3" panose="05040102010807070707" pitchFamily="18" charset="2"/>
                <a:buNone/>
              </a:pPr>
              <a:r>
                <a:rPr lang="uk-UA" sz="1600" dirty="0" smtClean="0"/>
                <a:t>(за рік навчання);</a:t>
              </a:r>
              <a:endParaRPr lang="ru-RU" sz="1600" dirty="0"/>
            </a:p>
          </p:txBody>
        </p:sp>
        <p:sp>
          <p:nvSpPr>
            <p:cNvPr id="12" name="Объект 2"/>
            <p:cNvSpPr txBox="1">
              <a:spLocks/>
            </p:cNvSpPr>
            <p:nvPr/>
          </p:nvSpPr>
          <p:spPr>
            <a:xfrm>
              <a:off x="6311900" y="5835744"/>
              <a:ext cx="4697476" cy="691895"/>
            </a:xfrm>
            <a:prstGeom prst="rect">
              <a:avLst/>
            </a:prstGeom>
          </p:spPr>
          <p:style>
            <a:lnRef idx="2">
              <a:schemeClr val="accent1"/>
            </a:lnRef>
            <a:fillRef idx="1003">
              <a:schemeClr val="dk2"/>
            </a:fillRef>
            <a:effectRef idx="0">
              <a:schemeClr val="accent1"/>
            </a:effectRef>
            <a:fontRef idx="minor">
              <a:schemeClr val="dk1"/>
            </a:fontRef>
          </p:style>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dk1"/>
                  </a:solidFill>
                  <a:effectLst/>
                  <a:latin typeface="+mn-lt"/>
                  <a:ea typeface="+mn-ea"/>
                  <a:cs typeface="+mn-cs"/>
                </a:defRPr>
              </a:lvl9pPr>
            </a:lstStyle>
            <a:p>
              <a:pPr marL="0" indent="0" algn="ctr">
                <a:lnSpc>
                  <a:spcPct val="110000"/>
                </a:lnSpc>
                <a:spcBef>
                  <a:spcPts val="0"/>
                </a:spcBef>
                <a:spcAft>
                  <a:spcPts val="0"/>
                </a:spcAft>
                <a:buFont typeface="Wingdings 3" panose="05040102010807070707" pitchFamily="18" charset="2"/>
                <a:buNone/>
              </a:pPr>
              <a:r>
                <a:rPr lang="uk-UA" sz="1600" dirty="0" smtClean="0"/>
                <a:t>15750 грн – заочна форма навчання </a:t>
              </a:r>
            </a:p>
            <a:p>
              <a:pPr marL="0" indent="0" algn="ctr">
                <a:lnSpc>
                  <a:spcPct val="110000"/>
                </a:lnSpc>
                <a:spcBef>
                  <a:spcPts val="0"/>
                </a:spcBef>
                <a:spcAft>
                  <a:spcPts val="0"/>
                </a:spcAft>
                <a:buFont typeface="Wingdings 3" panose="05040102010807070707" pitchFamily="18" charset="2"/>
                <a:buNone/>
              </a:pPr>
              <a:r>
                <a:rPr lang="uk-UA" sz="1600" dirty="0" smtClean="0"/>
                <a:t>(за рік навчання);</a:t>
              </a:r>
              <a:endParaRPr lang="ru-RU" sz="1600" dirty="0"/>
            </a:p>
          </p:txBody>
        </p:sp>
      </p:grpSp>
    </p:spTree>
    <p:extLst>
      <p:ext uri="{BB962C8B-B14F-4D97-AF65-F5344CB8AC3E}">
        <p14:creationId xmlns="" xmlns:p14="http://schemas.microsoft.com/office/powerpoint/2010/main" val="1725287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1131" y="0"/>
            <a:ext cx="10888717" cy="1507067"/>
          </a:xfrm>
        </p:spPr>
        <p:txBody>
          <a:bodyPr>
            <a:normAutofit fontScale="90000"/>
          </a:bodyPr>
          <a:lstStyle/>
          <a:p>
            <a:pPr algn="ctr"/>
            <a:r>
              <a:rPr lang="ru-RU" b="1" dirty="0" err="1" smtClean="0">
                <a:solidFill>
                  <a:srgbClr val="FF0000"/>
                </a:solidFill>
              </a:rPr>
              <a:t>Переваги</a:t>
            </a:r>
            <a:r>
              <a:rPr lang="ru-RU" b="1" dirty="0" smtClean="0">
                <a:solidFill>
                  <a:srgbClr val="FF0000"/>
                </a:solidFill>
              </a:rPr>
              <a:t> </a:t>
            </a:r>
            <a:r>
              <a:rPr lang="uk-UA" b="1" dirty="0" smtClean="0">
                <a:solidFill>
                  <a:srgbClr val="FF0000"/>
                </a:solidFill>
              </a:rPr>
              <a:t>вступу і </a:t>
            </a:r>
            <a:r>
              <a:rPr lang="ru-RU" b="1" dirty="0" err="1" smtClean="0">
                <a:solidFill>
                  <a:srgbClr val="FF0000"/>
                </a:solidFill>
              </a:rPr>
              <a:t>навчання</a:t>
            </a:r>
            <a:r>
              <a:rPr lang="ru-RU" b="1" dirty="0" smtClean="0">
                <a:solidFill>
                  <a:srgbClr val="FF0000"/>
                </a:solidFill>
              </a:rPr>
              <a:t> за </a:t>
            </a:r>
            <a:r>
              <a:rPr lang="ru-RU" b="1" dirty="0" err="1" smtClean="0">
                <a:solidFill>
                  <a:srgbClr val="FF0000"/>
                </a:solidFill>
              </a:rPr>
              <a:t>спеціальністю</a:t>
            </a:r>
            <a:r>
              <a:rPr lang="ru-RU" b="1" dirty="0" smtClean="0">
                <a:solidFill>
                  <a:srgbClr val="FF0000"/>
                </a:solidFill>
              </a:rPr>
              <a:t/>
            </a:r>
            <a:br>
              <a:rPr lang="ru-RU" b="1" dirty="0" smtClean="0">
                <a:solidFill>
                  <a:srgbClr val="FF0000"/>
                </a:solidFill>
              </a:rPr>
            </a:br>
            <a:r>
              <a:rPr lang="ru-RU" b="1" dirty="0" smtClean="0">
                <a:solidFill>
                  <a:srgbClr val="FF0000"/>
                </a:solidFill>
              </a:rPr>
              <a:t> “</a:t>
            </a:r>
            <a:r>
              <a:rPr lang="ru-RU" b="1" dirty="0" err="1" smtClean="0">
                <a:solidFill>
                  <a:srgbClr val="FF0000"/>
                </a:solidFill>
              </a:rPr>
              <a:t>Соціальне</a:t>
            </a:r>
            <a:r>
              <a:rPr lang="ru-RU" b="1" dirty="0" smtClean="0">
                <a:solidFill>
                  <a:srgbClr val="FF0000"/>
                </a:solidFill>
              </a:rPr>
              <a:t> </a:t>
            </a:r>
            <a:r>
              <a:rPr lang="ru-RU" b="1" dirty="0" err="1" smtClean="0">
                <a:solidFill>
                  <a:srgbClr val="FF0000"/>
                </a:solidFill>
              </a:rPr>
              <a:t>забезпечення</a:t>
            </a:r>
            <a:r>
              <a:rPr lang="ru-RU" b="1" dirty="0" smtClean="0">
                <a:solidFill>
                  <a:srgbClr val="FF0000"/>
                </a:solidFill>
              </a:rPr>
              <a:t>”:</a:t>
            </a:r>
            <a:endParaRPr lang="ru-RU" b="1" dirty="0">
              <a:solidFill>
                <a:srgbClr val="FF0000"/>
              </a:solidFill>
            </a:endParaRPr>
          </a:p>
        </p:txBody>
      </p:sp>
      <p:sp>
        <p:nvSpPr>
          <p:cNvPr id="6" name="Содержимое 5"/>
          <p:cNvSpPr>
            <a:spLocks noGrp="1"/>
          </p:cNvSpPr>
          <p:nvPr>
            <p:ph idx="1"/>
          </p:nvPr>
        </p:nvSpPr>
        <p:spPr>
          <a:xfrm>
            <a:off x="831357" y="1481959"/>
            <a:ext cx="10593388" cy="4981903"/>
          </a:xfrm>
          <a:solidFill>
            <a:schemeClr val="tx1"/>
          </a:solidFill>
        </p:spPr>
        <p:style>
          <a:lnRef idx="1">
            <a:schemeClr val="accent1"/>
          </a:lnRef>
          <a:fillRef idx="2">
            <a:schemeClr val="accent1"/>
          </a:fillRef>
          <a:effectRef idx="1">
            <a:schemeClr val="accent1"/>
          </a:effectRef>
          <a:fontRef idx="minor">
            <a:schemeClr val="dk1"/>
          </a:fontRef>
        </p:style>
        <p:txBody>
          <a:bodyPr>
            <a:noAutofit/>
          </a:bodyPr>
          <a:lstStyle/>
          <a:p>
            <a:pPr>
              <a:buNone/>
            </a:pPr>
            <a:r>
              <a:rPr lang="uk-UA" sz="2500" dirty="0" smtClean="0">
                <a:latin typeface="Arial" pitchFamily="34" charset="0"/>
                <a:cs typeface="Arial" pitchFamily="34" charset="0"/>
              </a:rPr>
              <a:t>   - вступ на основі Мотиваційного листа</a:t>
            </a:r>
            <a:r>
              <a:rPr lang="ru-RU" sz="2500" dirty="0" smtClean="0">
                <a:latin typeface="Arial" pitchFamily="34" charset="0"/>
                <a:cs typeface="Arial" pitchFamily="34" charset="0"/>
              </a:rPr>
              <a:t>;</a:t>
            </a:r>
          </a:p>
          <a:p>
            <a:r>
              <a:rPr lang="ru-RU" sz="2500" dirty="0" smtClean="0">
                <a:latin typeface="Arial" pitchFamily="34" charset="0"/>
                <a:cs typeface="Arial" pitchFamily="34" charset="0"/>
              </a:rPr>
              <a:t>- бакалавр </a:t>
            </a:r>
            <a:r>
              <a:rPr lang="uk-UA" sz="2500" dirty="0" smtClean="0">
                <a:latin typeface="Arial" pitchFamily="34" charset="0"/>
                <a:cs typeface="Arial" pitchFamily="34" charset="0"/>
              </a:rPr>
              <a:t>з соціального забезпечення здатен вирішувати проблеми соціального забезпечення і задачі професійної діяльності;</a:t>
            </a:r>
          </a:p>
          <a:p>
            <a:r>
              <a:rPr lang="ru-RU" sz="2500" dirty="0" smtClean="0">
                <a:latin typeface="Arial" pitchFamily="34" charset="0"/>
                <a:cs typeface="Arial" pitchFamily="34" charset="0"/>
              </a:rPr>
              <a:t>- бакалавр </a:t>
            </a:r>
            <a:r>
              <a:rPr lang="ru-RU" sz="2500" dirty="0" err="1" smtClean="0">
                <a:latin typeface="Arial" pitchFamily="34" charset="0"/>
                <a:cs typeface="Arial" pitchFamily="34" charset="0"/>
              </a:rPr>
              <a:t>з</a:t>
            </a:r>
            <a:r>
              <a:rPr lang="ru-RU" sz="2500" dirty="0" smtClean="0">
                <a:latin typeface="Arial" pitchFamily="34" charset="0"/>
                <a:cs typeface="Arial" pitchFamily="34" charset="0"/>
              </a:rPr>
              <a:t> </a:t>
            </a:r>
            <a:r>
              <a:rPr lang="uk-UA" sz="2500" dirty="0" smtClean="0">
                <a:latin typeface="Arial" pitchFamily="34" charset="0"/>
                <a:cs typeface="Arial" pitchFamily="34" charset="0"/>
              </a:rPr>
              <a:t>соціального</a:t>
            </a:r>
            <a:r>
              <a:rPr lang="ru-RU" sz="2500" dirty="0" smtClean="0">
                <a:latin typeface="Arial" pitchFamily="34" charset="0"/>
                <a:cs typeface="Arial" pitchFamily="34" charset="0"/>
              </a:rPr>
              <a:t> </a:t>
            </a:r>
            <a:r>
              <a:rPr lang="uk-UA" sz="2500" dirty="0" smtClean="0">
                <a:latin typeface="Arial" pitchFamily="34" charset="0"/>
                <a:cs typeface="Arial" pitchFamily="34" charset="0"/>
              </a:rPr>
              <a:t>забезпечення</a:t>
            </a:r>
            <a:r>
              <a:rPr lang="ru-RU" sz="2500" dirty="0" smtClean="0">
                <a:latin typeface="Arial" pitchFamily="34" charset="0"/>
                <a:cs typeface="Arial" pitchFamily="34" charset="0"/>
              </a:rPr>
              <a:t> </a:t>
            </a:r>
            <a:r>
              <a:rPr lang="uk-UA" sz="2500" dirty="0" smtClean="0">
                <a:latin typeface="Arial" pitchFamily="34" charset="0"/>
                <a:cs typeface="Arial" pitchFamily="34" charset="0"/>
              </a:rPr>
              <a:t>має</a:t>
            </a:r>
            <a:r>
              <a:rPr lang="ru-RU" sz="2500" dirty="0" smtClean="0">
                <a:latin typeface="Arial" pitchFamily="34" charset="0"/>
                <a:cs typeface="Arial" pitchFamily="34" charset="0"/>
              </a:rPr>
              <a:t> широкий</a:t>
            </a:r>
            <a:r>
              <a:rPr lang="uk-UA" sz="2500" dirty="0" smtClean="0">
                <a:latin typeface="Arial" pitchFamily="34" charset="0"/>
                <a:cs typeface="Arial" pitchFamily="34" charset="0"/>
              </a:rPr>
              <a:t> вибір посад: державний інспектор, </a:t>
            </a:r>
            <a:r>
              <a:rPr lang="uk-UA" sz="2500" dirty="0" err="1" smtClean="0">
                <a:latin typeface="Arial" pitchFamily="34" charset="0"/>
                <a:cs typeface="Arial" pitchFamily="34" charset="0"/>
              </a:rPr>
              <a:t>інспектор</a:t>
            </a:r>
            <a:r>
              <a:rPr lang="uk-UA" sz="2500" dirty="0" smtClean="0">
                <a:latin typeface="Arial" pitchFamily="34" charset="0"/>
                <a:cs typeface="Arial" pitchFamily="34" charset="0"/>
              </a:rPr>
              <a:t> з виплати пенсій, інспектор з призначення пенсій, інспектор із соціальної допомоги, інспектор-ревізор, страховий агент та агент з зайнятості і трудових контрактів, фахівець з питань зайнятості, із спеціалізованого обслуговування, керівник Фонду громадських організацій, профспілкових об’єднань, у системі соціального забезпечення на підприємствах.</a:t>
            </a:r>
            <a:endParaRPr lang="uk-UA" sz="2500" dirty="0">
              <a:latin typeface="Arial" pitchFamily="34" charset="0"/>
              <a:cs typeface="Arial" pitchFamily="34" charset="0"/>
            </a:endParaRPr>
          </a:p>
        </p:txBody>
      </p:sp>
    </p:spTree>
    <p:extLst>
      <p:ext uri="{BB962C8B-B14F-4D97-AF65-F5344CB8AC3E}">
        <p14:creationId xmlns="" xmlns:p14="http://schemas.microsoft.com/office/powerpoint/2010/main" val="2362903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1131" y="0"/>
            <a:ext cx="10888717" cy="1507067"/>
          </a:xfrm>
        </p:spPr>
        <p:txBody>
          <a:bodyPr>
            <a:normAutofit/>
          </a:bodyPr>
          <a:lstStyle/>
          <a:p>
            <a:pPr algn="ctr"/>
            <a:r>
              <a:rPr lang="uk-UA" altLang="uk-UA" sz="2400" b="1" dirty="0" smtClean="0">
                <a:solidFill>
                  <a:srgbClr val="000066"/>
                </a:solidFill>
                <a:latin typeface="Arial" panose="020B0604020202020204" pitchFamily="34" charset="0"/>
                <a:cs typeface="Arial" panose="020B0604020202020204" pitchFamily="34" charset="0"/>
              </a:rPr>
              <a:t>Обов’язкові компоненти освітньо-професійної програми циклу професійної підготовки </a:t>
            </a:r>
            <a:br>
              <a:rPr lang="uk-UA" altLang="uk-UA" sz="2400" b="1" dirty="0" smtClean="0">
                <a:solidFill>
                  <a:srgbClr val="000066"/>
                </a:solidFill>
                <a:latin typeface="Arial" panose="020B0604020202020204" pitchFamily="34" charset="0"/>
                <a:cs typeface="Arial" panose="020B0604020202020204" pitchFamily="34" charset="0"/>
              </a:rPr>
            </a:br>
            <a:r>
              <a:rPr lang="uk-UA" altLang="uk-UA" sz="2400" b="1" dirty="0" smtClean="0">
                <a:solidFill>
                  <a:srgbClr val="000066"/>
                </a:solidFill>
                <a:latin typeface="Arial" panose="020B0604020202020204" pitchFamily="34" charset="0"/>
                <a:cs typeface="Arial" panose="020B0604020202020204" pitchFamily="34" charset="0"/>
              </a:rPr>
              <a:t>зі спеціальності </a:t>
            </a:r>
            <a:r>
              <a:rPr lang="uk-UA" altLang="uk-UA" sz="2400" b="1" dirty="0" err="1" smtClean="0">
                <a:solidFill>
                  <a:srgbClr val="000066"/>
                </a:solidFill>
                <a:latin typeface="Arial" panose="020B0604020202020204" pitchFamily="34" charset="0"/>
                <a:cs typeface="Arial" panose="020B0604020202020204" pitchFamily="34" charset="0"/>
              </a:rPr>
              <a:t>“Соціальне</a:t>
            </a:r>
            <a:r>
              <a:rPr lang="uk-UA" altLang="uk-UA" sz="2400" b="1" dirty="0" smtClean="0">
                <a:solidFill>
                  <a:srgbClr val="000066"/>
                </a:solidFill>
                <a:latin typeface="Arial" panose="020B0604020202020204" pitchFamily="34" charset="0"/>
                <a:cs typeface="Arial" panose="020B0604020202020204" pitchFamily="34" charset="0"/>
              </a:rPr>
              <a:t> </a:t>
            </a:r>
            <a:r>
              <a:rPr lang="uk-UA" altLang="uk-UA" sz="2400" b="1" dirty="0" err="1" smtClean="0">
                <a:solidFill>
                  <a:srgbClr val="000066"/>
                </a:solidFill>
                <a:latin typeface="Arial" panose="020B0604020202020204" pitchFamily="34" charset="0"/>
                <a:cs typeface="Arial" panose="020B0604020202020204" pitchFamily="34" charset="0"/>
              </a:rPr>
              <a:t>забезпечення”</a:t>
            </a:r>
            <a:endParaRPr lang="ru-RU" sz="2400" b="1" dirty="0"/>
          </a:p>
        </p:txBody>
      </p:sp>
      <p:sp>
        <p:nvSpPr>
          <p:cNvPr id="4" name="Rectangle 3"/>
          <p:cNvSpPr txBox="1">
            <a:spLocks noChangeArrowheads="1"/>
          </p:cNvSpPr>
          <p:nvPr/>
        </p:nvSpPr>
        <p:spPr>
          <a:xfrm>
            <a:off x="462456" y="1571612"/>
            <a:ext cx="11508828" cy="5000660"/>
          </a:xfrm>
          <a:prstGeom prst="rect">
            <a:avLst/>
          </a:prstGeom>
          <a:solidFill>
            <a:schemeClr val="tx1"/>
          </a:solidFill>
        </p:spPr>
        <p:txBody>
          <a:bodyPr vert="horz" lIns="91440" tIns="45720" rIns="91440" bIns="45720" numCol="2" rtlCol="0" anchor="ctr">
            <a:normAutofit/>
          </a:bodyPr>
          <a:lstStyle/>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pitchFamily="2" charset="2"/>
              <a:buChar char="ü"/>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 Вступ до спеціальності</a:t>
            </a:r>
          </a:p>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3" panose="05040102010807070707" pitchFamily="18" charset="2"/>
              <a:buChar char=""/>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 Соціальна політика</a:t>
            </a:r>
          </a:p>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3" panose="05040102010807070707" pitchFamily="18" charset="2"/>
              <a:buChar char=""/>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 Етика соціальної роботи</a:t>
            </a:r>
          </a:p>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3" panose="05040102010807070707" pitchFamily="18" charset="2"/>
              <a:buChar char=""/>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 Соціальне підприємництво</a:t>
            </a:r>
          </a:p>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3" panose="05040102010807070707" pitchFamily="18" charset="2"/>
              <a:buChar char=""/>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 Соціальна і демографічна статистика</a:t>
            </a:r>
          </a:p>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3" panose="05040102010807070707" pitchFamily="18" charset="2"/>
              <a:buChar char=""/>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 Теорія соціального забезпечення</a:t>
            </a:r>
          </a:p>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3" panose="05040102010807070707" pitchFamily="18" charset="2"/>
              <a:buChar char=""/>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 Методи соціальної роботи</a:t>
            </a:r>
          </a:p>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3" panose="05040102010807070707" pitchFamily="18" charset="2"/>
              <a:buChar char=""/>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 Система соціального захисту в Україні</a:t>
            </a:r>
          </a:p>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3" panose="05040102010807070707" pitchFamily="18" charset="2"/>
              <a:buChar char=""/>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 Методи нарахування соціальних виплат</a:t>
            </a:r>
          </a:p>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3" panose="05040102010807070707" pitchFamily="18" charset="2"/>
              <a:buChar char=""/>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 Пенсійне забезпечення в Україні</a:t>
            </a:r>
          </a:p>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3" panose="05040102010807070707" pitchFamily="18" charset="2"/>
              <a:buChar char=""/>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 Менеджмент соціального забезпечення</a:t>
            </a:r>
          </a:p>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3" panose="05040102010807070707" pitchFamily="18" charset="2"/>
              <a:buChar char=""/>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 Система організації соціальних служб</a:t>
            </a:r>
          </a:p>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3" panose="05040102010807070707" pitchFamily="18" charset="2"/>
              <a:buChar char=""/>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 Фінансове забезпечення соціальних виплат</a:t>
            </a:r>
          </a:p>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3" panose="05040102010807070707" pitchFamily="18" charset="2"/>
              <a:buChar char=""/>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 Соціальне страхування</a:t>
            </a:r>
          </a:p>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3" panose="05040102010807070707" pitchFamily="18" charset="2"/>
              <a:buChar char=""/>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 Соціальні стандарти в зарубіжних країнах</a:t>
            </a:r>
          </a:p>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3" panose="05040102010807070707" pitchFamily="18" charset="2"/>
              <a:buChar char=""/>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 Документування в сфері соціального забезпечення</a:t>
            </a:r>
          </a:p>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3" panose="05040102010807070707" pitchFamily="18" charset="2"/>
              <a:buChar char=""/>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 Бухгалтерський облік</a:t>
            </a:r>
          </a:p>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3" panose="05040102010807070707" pitchFamily="18" charset="2"/>
              <a:buChar char=""/>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 Організація і методика обліку соціальних ви</a:t>
            </a:r>
            <a:r>
              <a:rPr lang="uk-UA" altLang="uk-UA" b="1" dirty="0" err="1" smtClean="0">
                <a:solidFill>
                  <a:srgbClr val="000064"/>
                </a:solidFill>
              </a:rPr>
              <a:t>пл</a:t>
            </a: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ат</a:t>
            </a:r>
          </a:p>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3" panose="05040102010807070707" pitchFamily="18" charset="2"/>
              <a:buChar char=""/>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 Облік</a:t>
            </a:r>
            <a:r>
              <a:rPr kumimoji="0" lang="ru-RU" altLang="uk-UA" b="1" i="0" u="none" strike="noStrike" kern="1200" cap="none" spc="0" normalizeH="0" baseline="0" noProof="0" dirty="0" smtClean="0">
                <a:ln>
                  <a:noFill/>
                </a:ln>
                <a:solidFill>
                  <a:srgbClr val="000064"/>
                </a:solidFill>
                <a:effectLst/>
                <a:uLnTx/>
                <a:uFillTx/>
                <a:latin typeface="+mn-lt"/>
                <a:ea typeface="+mn-ea"/>
                <a:cs typeface="+mn-cs"/>
              </a:rPr>
              <a:t> у </a:t>
            </a: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суб'єктів</a:t>
            </a:r>
            <a:r>
              <a:rPr kumimoji="0" lang="ru-RU" altLang="uk-UA" b="1" i="0" u="none" strike="noStrike" kern="1200" cap="none" spc="0" normalizeH="0" baseline="0" noProof="0" dirty="0" smtClean="0">
                <a:ln>
                  <a:noFill/>
                </a:ln>
                <a:solidFill>
                  <a:srgbClr val="000064"/>
                </a:solidFill>
                <a:effectLst/>
                <a:uLnTx/>
                <a:uFillTx/>
                <a:latin typeface="+mn-lt"/>
                <a:ea typeface="+mn-ea"/>
                <a:cs typeface="+mn-cs"/>
              </a:rPr>
              <a:t> державного сектору</a:t>
            </a:r>
          </a:p>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3" panose="05040102010807070707" pitchFamily="18" charset="2"/>
              <a:buChar char=""/>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 Звітність соціальних установ</a:t>
            </a:r>
          </a:p>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3" panose="05040102010807070707" pitchFamily="18" charset="2"/>
              <a:buChar char=""/>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 Соціальний аудит та інспектування</a:t>
            </a:r>
          </a:p>
          <a:p>
            <a:pPr marL="285750" lvl="0" indent="-285750">
              <a:spcAft>
                <a:spcPts val="600"/>
              </a:spcAft>
              <a:buClr>
                <a:schemeClr val="tx1"/>
              </a:buClr>
              <a:buSzPct val="80000"/>
              <a:buFont typeface="Wingdings 3" panose="05040102010807070707" pitchFamily="18" charset="2"/>
              <a:buChar char=""/>
              <a:defRPr/>
            </a:pPr>
            <a:r>
              <a:rPr lang="ru-RU" altLang="uk-UA" b="1" dirty="0" smtClean="0">
                <a:solidFill>
                  <a:srgbClr val="000064"/>
                </a:solidFill>
              </a:rPr>
              <a:t>- </a:t>
            </a:r>
            <a:r>
              <a:rPr lang="ru-RU" altLang="uk-UA" b="1" dirty="0" err="1" smtClean="0">
                <a:solidFill>
                  <a:srgbClr val="000064"/>
                </a:solidFill>
              </a:rPr>
              <a:t>Організація</a:t>
            </a:r>
            <a:r>
              <a:rPr lang="ru-RU" altLang="uk-UA" b="1" dirty="0" smtClean="0">
                <a:solidFill>
                  <a:srgbClr val="000064"/>
                </a:solidFill>
              </a:rPr>
              <a:t> контролю в </a:t>
            </a:r>
            <a:r>
              <a:rPr lang="ru-RU" altLang="uk-UA" b="1" dirty="0" err="1" smtClean="0">
                <a:solidFill>
                  <a:srgbClr val="000064"/>
                </a:solidFill>
              </a:rPr>
              <a:t>соціальному</a:t>
            </a:r>
            <a:r>
              <a:rPr lang="ru-RU" altLang="uk-UA" b="1" dirty="0" smtClean="0">
                <a:solidFill>
                  <a:srgbClr val="000064"/>
                </a:solidFill>
              </a:rPr>
              <a:t> </a:t>
            </a:r>
            <a:r>
              <a:rPr lang="ru-RU" altLang="uk-UA" b="1" dirty="0" err="1" smtClean="0">
                <a:solidFill>
                  <a:srgbClr val="000064"/>
                </a:solidFill>
              </a:rPr>
              <a:t>забезпеченні</a:t>
            </a:r>
            <a:endParaRPr kumimoji="0" lang="uk-UA" altLang="uk-UA" b="1" i="0" u="none" strike="noStrike" kern="1200" cap="none" spc="0" normalizeH="0" baseline="0" noProof="0" dirty="0" smtClean="0">
              <a:ln>
                <a:noFill/>
              </a:ln>
              <a:solidFill>
                <a:srgbClr val="000064"/>
              </a:solidFill>
              <a:effectLst/>
              <a:uLnTx/>
              <a:uFillTx/>
              <a:latin typeface="+mn-lt"/>
              <a:ea typeface="+mn-ea"/>
              <a:cs typeface="+mn-cs"/>
            </a:endParaRPr>
          </a:p>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3" panose="05040102010807070707" pitchFamily="18" charset="2"/>
              <a:buChar char=""/>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 Інформаційні системи і </a:t>
            </a:r>
          </a:p>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3" panose="05040102010807070707" pitchFamily="18" charset="2"/>
              <a:buChar char=""/>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технології в соціальному </a:t>
            </a:r>
          </a:p>
          <a:p>
            <a:pPr marL="285750" marR="0" lvl="0" indent="-285750" algn="l" defTabSz="457200" rtl="0" eaLnBrk="1" fontAlgn="auto" latinLnBrk="0" hangingPunct="1">
              <a:lnSpc>
                <a:spcPct val="100000"/>
              </a:lnSpc>
              <a:spcBef>
                <a:spcPts val="0"/>
              </a:spcBef>
              <a:spcAft>
                <a:spcPts val="600"/>
              </a:spcAft>
              <a:buClr>
                <a:schemeClr val="tx1"/>
              </a:buClr>
              <a:buSzPct val="80000"/>
              <a:buFont typeface="Wingdings 3" panose="05040102010807070707" pitchFamily="18" charset="2"/>
              <a:buChar char=""/>
              <a:tabLst/>
              <a:defRPr/>
            </a:pPr>
            <a:r>
              <a:rPr kumimoji="0" lang="uk-UA" altLang="uk-UA" b="1" i="0" u="none" strike="noStrike" kern="1200" cap="none" spc="0" normalizeH="0" baseline="0" noProof="0" dirty="0" smtClean="0">
                <a:ln>
                  <a:noFill/>
                </a:ln>
                <a:solidFill>
                  <a:srgbClr val="000064"/>
                </a:solidFill>
                <a:effectLst/>
                <a:uLnTx/>
                <a:uFillTx/>
                <a:latin typeface="+mn-lt"/>
                <a:ea typeface="+mn-ea"/>
                <a:cs typeface="+mn-cs"/>
              </a:rPr>
              <a:t>забезпеченні</a:t>
            </a:r>
          </a:p>
        </p:txBody>
      </p:sp>
      <p:pic>
        <p:nvPicPr>
          <p:cNvPr id="7" name="Рисунок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785131" y="4876800"/>
            <a:ext cx="2112579" cy="1623848"/>
          </a:xfrm>
          <a:prstGeom prst="rect">
            <a:avLst/>
          </a:prstGeom>
        </p:spPr>
      </p:pic>
    </p:spTree>
    <p:extLst>
      <p:ext uri="{BB962C8B-B14F-4D97-AF65-F5344CB8AC3E}">
        <p14:creationId xmlns="" xmlns:p14="http://schemas.microsoft.com/office/powerpoint/2010/main" val="2362903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582594"/>
          </a:xfrm>
        </p:spPr>
        <p:txBody>
          <a:bodyPr>
            <a:normAutofit fontScale="90000"/>
          </a:bodyPr>
          <a:lstStyle/>
          <a:p>
            <a:r>
              <a:rPr lang="uk-UA" b="1" dirty="0" smtClean="0">
                <a:solidFill>
                  <a:srgbClr val="000066"/>
                </a:solidFill>
                <a:latin typeface="Bookman Old Style" pitchFamily="18" charset="0"/>
              </a:rPr>
              <a:t>Робота кураторів:</a:t>
            </a:r>
            <a:endParaRPr lang="uk-UA" b="1" dirty="0">
              <a:solidFill>
                <a:srgbClr val="000066"/>
              </a:solidFill>
              <a:latin typeface="Bookman Old Style" pitchFamily="18" charset="0"/>
            </a:endParaRPr>
          </a:p>
        </p:txBody>
      </p:sp>
      <p:pic>
        <p:nvPicPr>
          <p:cNvPr id="1026" name="Picture 2" descr="D:\MOE\KAFEDRA-OO-MY-DOKI\2018-2019\Екскурсії\Музей ЗТ магістри\20180905_135507.jpg"/>
          <p:cNvPicPr>
            <a:picLocks noGrp="1" noChangeAspect="1" noChangeArrowheads="1"/>
          </p:cNvPicPr>
          <p:nvPr>
            <p:ph idx="1"/>
          </p:nvPr>
        </p:nvPicPr>
        <p:blipFill>
          <a:blip r:embed="rId2" cstate="print"/>
          <a:srcRect/>
          <a:stretch>
            <a:fillRect/>
          </a:stretch>
        </p:blipFill>
        <p:spPr bwMode="auto">
          <a:xfrm>
            <a:off x="2" y="2357430"/>
            <a:ext cx="6000760" cy="4500570"/>
          </a:xfrm>
          <a:prstGeom prst="rect">
            <a:avLst/>
          </a:prstGeom>
          <a:noFill/>
        </p:spPr>
      </p:pic>
      <p:pic>
        <p:nvPicPr>
          <p:cNvPr id="1027" name="Picture 3" descr="D:\MOE\KAFEDRA-OO-MY-DOKI\2018-2019\Екскурсії\Фіскальна служба\20180926_142616.jpg"/>
          <p:cNvPicPr>
            <a:picLocks noChangeAspect="1" noChangeArrowheads="1"/>
          </p:cNvPicPr>
          <p:nvPr/>
        </p:nvPicPr>
        <p:blipFill>
          <a:blip r:embed="rId3" cstate="print"/>
          <a:srcRect/>
          <a:stretch>
            <a:fillRect/>
          </a:stretch>
        </p:blipFill>
        <p:spPr bwMode="auto">
          <a:xfrm>
            <a:off x="6024562" y="1000107"/>
            <a:ext cx="6167438" cy="4625579"/>
          </a:xfrm>
          <a:prstGeom prst="rect">
            <a:avLst/>
          </a:prstGeom>
          <a:noFill/>
        </p:spPr>
      </p:pic>
      <p:sp>
        <p:nvSpPr>
          <p:cNvPr id="6" name="TextBox 5"/>
          <p:cNvSpPr txBox="1"/>
          <p:nvPr/>
        </p:nvSpPr>
        <p:spPr>
          <a:xfrm>
            <a:off x="666712" y="857232"/>
            <a:ext cx="4286280" cy="1200329"/>
          </a:xfrm>
          <a:prstGeom prst="rect">
            <a:avLst/>
          </a:prstGeom>
          <a:noFill/>
        </p:spPr>
        <p:txBody>
          <a:bodyPr wrap="square" rtlCol="0">
            <a:spAutoFit/>
          </a:bodyPr>
          <a:lstStyle/>
          <a:p>
            <a:r>
              <a:rPr lang="uk-UA" sz="2400" b="1" dirty="0" smtClean="0">
                <a:solidFill>
                  <a:srgbClr val="000066"/>
                </a:solidFill>
                <a:latin typeface="Bookman Old Style" pitchFamily="18" charset="0"/>
              </a:rPr>
              <a:t>Музей-виставка залізничного транспорту</a:t>
            </a:r>
            <a:endParaRPr lang="uk-UA" sz="2400" b="1" dirty="0">
              <a:solidFill>
                <a:srgbClr val="000066"/>
              </a:solidFill>
              <a:latin typeface="Bookman Old Style" pitchFamily="18" charset="0"/>
            </a:endParaRPr>
          </a:p>
        </p:txBody>
      </p:sp>
      <p:sp>
        <p:nvSpPr>
          <p:cNvPr id="7" name="TextBox 6"/>
          <p:cNvSpPr txBox="1"/>
          <p:nvPr/>
        </p:nvSpPr>
        <p:spPr>
          <a:xfrm>
            <a:off x="6738942" y="5657671"/>
            <a:ext cx="4857784" cy="830997"/>
          </a:xfrm>
          <a:prstGeom prst="rect">
            <a:avLst/>
          </a:prstGeom>
          <a:noFill/>
        </p:spPr>
        <p:txBody>
          <a:bodyPr wrap="square" rtlCol="0">
            <a:spAutoFit/>
          </a:bodyPr>
          <a:lstStyle/>
          <a:p>
            <a:pPr algn="r"/>
            <a:r>
              <a:rPr lang="uk-UA" sz="2400" b="1" dirty="0" smtClean="0">
                <a:solidFill>
                  <a:srgbClr val="000066"/>
                </a:solidFill>
                <a:latin typeface="Bookman Old Style" pitchFamily="18" charset="0"/>
              </a:rPr>
              <a:t>Музей державної податкової служби України</a:t>
            </a:r>
            <a:endParaRPr lang="uk-UA" sz="2400" b="1" dirty="0">
              <a:solidFill>
                <a:srgbClr val="000066"/>
              </a:solidFill>
              <a:latin typeface="Bookman Old Style" pitchFamily="18" charset="0"/>
            </a:endParaRPr>
          </a:p>
        </p:txBody>
      </p:sp>
    </p:spTree>
  </p:cSld>
  <p:clrMapOvr>
    <a:masterClrMapping/>
  </p:clrMapOvr>
  <p:transition advClick="0" advTm="3000"/>
  <p:timing>
    <p:tnLst>
      <p:par>
        <p:cTn id="1" dur="indefinite" restart="never" nodeType="tmRoot"/>
      </p:par>
    </p:tnLst>
  </p:timing>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389</TotalTime>
  <Words>556</Words>
  <Application>Microsoft Office PowerPoint</Application>
  <PresentationFormat>Произвольный</PresentationFormat>
  <Paragraphs>87</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Сектор</vt:lpstr>
      <vt:lpstr>Міністерство освіти і науки України  державний університет інфраструктури і технологій  кафедра обліку і оподаткування</vt:lpstr>
      <vt:lpstr>Основна цінність сучасної розвиненої країни – це людина, обов’язок держави берегти її !</vt:lpstr>
      <vt:lpstr>Де ви зможете працювати?</vt:lpstr>
      <vt:lpstr>Переваги професії із соціального забезпечення</vt:lpstr>
      <vt:lpstr>Слайд 5</vt:lpstr>
      <vt:lpstr>Слайд 6</vt:lpstr>
      <vt:lpstr>Переваги вступу і навчання за спеціальністю  “Соціальне забезпечення”:</vt:lpstr>
      <vt:lpstr>Обов’язкові компоненти освітньо-професійної програми циклу професійної підготовки  зі спеціальності “Соціальне забезпечення”</vt:lpstr>
      <vt:lpstr>Робота кураторів:</vt:lpstr>
      <vt:lpstr>Музей грошей  НБУ</vt:lpstr>
      <vt:lpstr>Проведення Круглих столів в рамках роботи студентського наукового гуртка</vt:lpstr>
      <vt:lpstr>Запрошуємо Вас на навчання  за спеціальністю  232 “Соціальне забезпечення”</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Міністерство освіти і науки України  державний університет інфраструктури і технологій кафедра обліку і оподаткування</dc:title>
  <dc:creator>Ira</dc:creator>
  <cp:lastModifiedBy>user</cp:lastModifiedBy>
  <cp:revision>32</cp:revision>
  <dcterms:created xsi:type="dcterms:W3CDTF">2022-06-01T13:02:11Z</dcterms:created>
  <dcterms:modified xsi:type="dcterms:W3CDTF">2022-06-03T16:25:23Z</dcterms:modified>
</cp:coreProperties>
</file>