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8" r:id="rId3"/>
    <p:sldId id="295" r:id="rId4"/>
    <p:sldId id="297" r:id="rId5"/>
    <p:sldId id="294" r:id="rId6"/>
    <p:sldId id="291" r:id="rId7"/>
    <p:sldId id="289" r:id="rId8"/>
    <p:sldId id="292" r:id="rId9"/>
    <p:sldId id="277" r:id="rId10"/>
    <p:sldId id="296" r:id="rId11"/>
    <p:sldId id="272" r:id="rId12"/>
    <p:sldId id="282" r:id="rId13"/>
    <p:sldId id="26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1FF"/>
    <a:srgbClr val="C8A5E5"/>
    <a:srgbClr val="6DF5FF"/>
    <a:srgbClr val="A006BA"/>
    <a:srgbClr val="E2CFF1"/>
    <a:srgbClr val="D5F7F4"/>
    <a:srgbClr val="D4CAFA"/>
    <a:srgbClr val="DFEFFD"/>
    <a:srgbClr val="C9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2332" autoAdjust="0"/>
  </p:normalViewPr>
  <p:slideViewPr>
    <p:cSldViewPr>
      <p:cViewPr>
        <p:scale>
          <a:sx n="75" d="100"/>
          <a:sy n="75" d="100"/>
        </p:scale>
        <p:origin x="-125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80D72-0FA9-4F61-8FC1-05ADFABE3200}" type="doc">
      <dgm:prSet loTypeId="urn:microsoft.com/office/officeart/2005/8/layout/target3" loCatId="list" qsTypeId="urn:microsoft.com/office/officeart/2005/8/quickstyle/3d2" qsCatId="3D" csTypeId="urn:microsoft.com/office/officeart/2005/8/colors/colorful5" csCatId="colorful" phldr="1"/>
      <dgm:spPr/>
    </dgm:pt>
    <dgm:pt modelId="{E51140F3-8A30-4759-9521-344921BF4737}">
      <dgm:prSet phldrT="[Текст]" custT="1"/>
      <dgm:spPr/>
      <dgm:t>
        <a:bodyPr/>
        <a:lstStyle/>
        <a:p>
          <a:r>
            <a:rPr lang="uk-UA" sz="2800" b="1" i="0" dirty="0" smtClean="0">
              <a:effectLst/>
            </a:rPr>
            <a:t>Реалізація крутих, нестандартних творчих проєктів</a:t>
          </a:r>
          <a:endParaRPr lang="uk-UA" sz="2800" b="1" i="0" dirty="0">
            <a:effectLst/>
          </a:endParaRPr>
        </a:p>
      </dgm:t>
    </dgm:pt>
    <dgm:pt modelId="{38402B27-CA96-4111-BBD2-43D79A8BFC8D}" type="parTrans" cxnId="{4DA8CAE4-2374-492C-8501-E014E4A04FA5}">
      <dgm:prSet/>
      <dgm:spPr/>
      <dgm:t>
        <a:bodyPr/>
        <a:lstStyle/>
        <a:p>
          <a:endParaRPr lang="uk-UA"/>
        </a:p>
      </dgm:t>
    </dgm:pt>
    <dgm:pt modelId="{6E5C8176-133E-4739-BBA7-6F9A19FEEE62}" type="sibTrans" cxnId="{4DA8CAE4-2374-492C-8501-E014E4A04FA5}">
      <dgm:prSet/>
      <dgm:spPr/>
      <dgm:t>
        <a:bodyPr/>
        <a:lstStyle/>
        <a:p>
          <a:endParaRPr lang="uk-UA"/>
        </a:p>
      </dgm:t>
    </dgm:pt>
    <dgm:pt modelId="{21D212CE-6C74-4322-926D-171330F958E5}">
      <dgm:prSet phldrT="[Текст]" custT="1"/>
      <dgm:spPr/>
      <dgm:t>
        <a:bodyPr/>
        <a:lstStyle/>
        <a:p>
          <a:r>
            <a:rPr lang="uk-UA" sz="2800" b="1" smtClean="0"/>
            <a:t>Зростаючий попит на фахівців в креативних індустріях; високі зарплати</a:t>
          </a:r>
          <a:endParaRPr lang="uk-UA" sz="2800" b="1" dirty="0"/>
        </a:p>
      </dgm:t>
    </dgm:pt>
    <dgm:pt modelId="{9C162B44-F3B4-4A10-9688-E907C5641235}" type="parTrans" cxnId="{969B6871-AC4C-4EA7-A51A-07221E3C6396}">
      <dgm:prSet/>
      <dgm:spPr/>
      <dgm:t>
        <a:bodyPr/>
        <a:lstStyle/>
        <a:p>
          <a:endParaRPr lang="uk-UA"/>
        </a:p>
      </dgm:t>
    </dgm:pt>
    <dgm:pt modelId="{55800AD0-78C6-4614-980E-099B9DAAE071}" type="sibTrans" cxnId="{969B6871-AC4C-4EA7-A51A-07221E3C6396}">
      <dgm:prSet/>
      <dgm:spPr/>
      <dgm:t>
        <a:bodyPr/>
        <a:lstStyle/>
        <a:p>
          <a:endParaRPr lang="uk-UA"/>
        </a:p>
      </dgm:t>
    </dgm:pt>
    <dgm:pt modelId="{75BF9ABE-3D9F-45A5-8998-359C8D3B805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800" b="1" dirty="0" smtClean="0"/>
            <a:t>Реальна можливість працевлаштування в Україні та </a:t>
          </a:r>
        </a:p>
        <a:p>
          <a:pPr>
            <a:spcAft>
              <a:spcPts val="0"/>
            </a:spcAft>
          </a:pPr>
          <a:r>
            <a:rPr lang="uk-UA" sz="2800" b="1" dirty="0" smtClean="0"/>
            <a:t>за кордоном</a:t>
          </a:r>
          <a:endParaRPr lang="uk-UA" sz="2800" b="1" dirty="0"/>
        </a:p>
      </dgm:t>
    </dgm:pt>
    <dgm:pt modelId="{61E6FEC1-28EA-4A92-9C63-F603FDE2C581}" type="parTrans" cxnId="{A8E64106-F4DF-4D6C-86BF-84C1BDF00FD0}">
      <dgm:prSet/>
      <dgm:spPr/>
      <dgm:t>
        <a:bodyPr/>
        <a:lstStyle/>
        <a:p>
          <a:endParaRPr lang="uk-UA"/>
        </a:p>
      </dgm:t>
    </dgm:pt>
    <dgm:pt modelId="{686E8B21-354E-4A2D-A9AF-E87E82F331A6}" type="sibTrans" cxnId="{A8E64106-F4DF-4D6C-86BF-84C1BDF00FD0}">
      <dgm:prSet/>
      <dgm:spPr/>
      <dgm:t>
        <a:bodyPr/>
        <a:lstStyle/>
        <a:p>
          <a:endParaRPr lang="uk-UA"/>
        </a:p>
      </dgm:t>
    </dgm:pt>
    <dgm:pt modelId="{2A1D561B-9D5C-4AC2-B0CF-3FD63993194F}" type="pres">
      <dgm:prSet presAssocID="{A1C80D72-0FA9-4F61-8FC1-05ADFABE320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63555A9-2825-4F03-9BED-0F5A46AD32C1}" type="pres">
      <dgm:prSet presAssocID="{E51140F3-8A30-4759-9521-344921BF4737}" presName="circle1" presStyleLbl="node1" presStyleIdx="0" presStyleCnt="3"/>
      <dgm:spPr/>
    </dgm:pt>
    <dgm:pt modelId="{F373485E-0BD1-4C27-AD5B-5760B2A602DD}" type="pres">
      <dgm:prSet presAssocID="{E51140F3-8A30-4759-9521-344921BF4737}" presName="space" presStyleCnt="0"/>
      <dgm:spPr/>
    </dgm:pt>
    <dgm:pt modelId="{A88E351F-E7DF-4467-AEBF-645A04CFEDB8}" type="pres">
      <dgm:prSet presAssocID="{E51140F3-8A30-4759-9521-344921BF4737}" presName="rect1" presStyleLbl="alignAcc1" presStyleIdx="0" presStyleCnt="3"/>
      <dgm:spPr/>
      <dgm:t>
        <a:bodyPr/>
        <a:lstStyle/>
        <a:p>
          <a:endParaRPr lang="uk-UA"/>
        </a:p>
      </dgm:t>
    </dgm:pt>
    <dgm:pt modelId="{21F0238D-6605-40B7-8FEA-9BC7377D0218}" type="pres">
      <dgm:prSet presAssocID="{21D212CE-6C74-4322-926D-171330F958E5}" presName="vertSpace2" presStyleLbl="node1" presStyleIdx="0" presStyleCnt="3"/>
      <dgm:spPr/>
    </dgm:pt>
    <dgm:pt modelId="{8F1E1DA7-75BF-47D3-B6A6-4225AC616F5D}" type="pres">
      <dgm:prSet presAssocID="{21D212CE-6C74-4322-926D-171330F958E5}" presName="circle2" presStyleLbl="node1" presStyleIdx="1" presStyleCnt="3"/>
      <dgm:spPr/>
    </dgm:pt>
    <dgm:pt modelId="{515B6A86-641B-4F97-A4E8-1C83ECF18BF3}" type="pres">
      <dgm:prSet presAssocID="{21D212CE-6C74-4322-926D-171330F958E5}" presName="rect2" presStyleLbl="alignAcc1" presStyleIdx="1" presStyleCnt="3"/>
      <dgm:spPr/>
      <dgm:t>
        <a:bodyPr/>
        <a:lstStyle/>
        <a:p>
          <a:endParaRPr lang="uk-UA"/>
        </a:p>
      </dgm:t>
    </dgm:pt>
    <dgm:pt modelId="{5059C063-7C7C-4080-88DE-1A6CA7910DC4}" type="pres">
      <dgm:prSet presAssocID="{75BF9ABE-3D9F-45A5-8998-359C8D3B805A}" presName="vertSpace3" presStyleLbl="node1" presStyleIdx="1" presStyleCnt="3"/>
      <dgm:spPr/>
    </dgm:pt>
    <dgm:pt modelId="{065279BF-AB01-4F13-852A-3877DDD72630}" type="pres">
      <dgm:prSet presAssocID="{75BF9ABE-3D9F-45A5-8998-359C8D3B805A}" presName="circle3" presStyleLbl="node1" presStyleIdx="2" presStyleCnt="3"/>
      <dgm:spPr/>
    </dgm:pt>
    <dgm:pt modelId="{2555655E-8B09-41A7-BB43-67623F62519D}" type="pres">
      <dgm:prSet presAssocID="{75BF9ABE-3D9F-45A5-8998-359C8D3B805A}" presName="rect3" presStyleLbl="alignAcc1" presStyleIdx="2" presStyleCnt="3"/>
      <dgm:spPr/>
      <dgm:t>
        <a:bodyPr/>
        <a:lstStyle/>
        <a:p>
          <a:endParaRPr lang="uk-UA"/>
        </a:p>
      </dgm:t>
    </dgm:pt>
    <dgm:pt modelId="{0FEFBAB1-52E4-4420-AC55-1149095F0EDA}" type="pres">
      <dgm:prSet presAssocID="{E51140F3-8A30-4759-9521-344921BF473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4FFB2D-607D-4DE8-AD86-5F75ED61771C}" type="pres">
      <dgm:prSet presAssocID="{21D212CE-6C74-4322-926D-171330F958E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9F849E-F542-426D-8DD6-460E3CEE1891}" type="pres">
      <dgm:prSet presAssocID="{75BF9ABE-3D9F-45A5-8998-359C8D3B805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C194123-864E-4346-9081-BFB1331E8FB6}" type="presOf" srcId="{E51140F3-8A30-4759-9521-344921BF4737}" destId="{0FEFBAB1-52E4-4420-AC55-1149095F0EDA}" srcOrd="1" destOrd="0" presId="urn:microsoft.com/office/officeart/2005/8/layout/target3"/>
    <dgm:cxn modelId="{4DA8CAE4-2374-492C-8501-E014E4A04FA5}" srcId="{A1C80D72-0FA9-4F61-8FC1-05ADFABE3200}" destId="{E51140F3-8A30-4759-9521-344921BF4737}" srcOrd="0" destOrd="0" parTransId="{38402B27-CA96-4111-BBD2-43D79A8BFC8D}" sibTransId="{6E5C8176-133E-4739-BBA7-6F9A19FEEE62}"/>
    <dgm:cxn modelId="{A8E64106-F4DF-4D6C-86BF-84C1BDF00FD0}" srcId="{A1C80D72-0FA9-4F61-8FC1-05ADFABE3200}" destId="{75BF9ABE-3D9F-45A5-8998-359C8D3B805A}" srcOrd="2" destOrd="0" parTransId="{61E6FEC1-28EA-4A92-9C63-F603FDE2C581}" sibTransId="{686E8B21-354E-4A2D-A9AF-E87E82F331A6}"/>
    <dgm:cxn modelId="{969B6871-AC4C-4EA7-A51A-07221E3C6396}" srcId="{A1C80D72-0FA9-4F61-8FC1-05ADFABE3200}" destId="{21D212CE-6C74-4322-926D-171330F958E5}" srcOrd="1" destOrd="0" parTransId="{9C162B44-F3B4-4A10-9688-E907C5641235}" sibTransId="{55800AD0-78C6-4614-980E-099B9DAAE071}"/>
    <dgm:cxn modelId="{DD285D08-8018-45F5-A137-03D3FC08D890}" type="presOf" srcId="{21D212CE-6C74-4322-926D-171330F958E5}" destId="{515B6A86-641B-4F97-A4E8-1C83ECF18BF3}" srcOrd="0" destOrd="0" presId="urn:microsoft.com/office/officeart/2005/8/layout/target3"/>
    <dgm:cxn modelId="{AA6B784B-CB24-4166-A86A-7E881C9FCBD6}" type="presOf" srcId="{A1C80D72-0FA9-4F61-8FC1-05ADFABE3200}" destId="{2A1D561B-9D5C-4AC2-B0CF-3FD63993194F}" srcOrd="0" destOrd="0" presId="urn:microsoft.com/office/officeart/2005/8/layout/target3"/>
    <dgm:cxn modelId="{547587C4-89FE-451B-BBAF-F7CC0C2FB021}" type="presOf" srcId="{75BF9ABE-3D9F-45A5-8998-359C8D3B805A}" destId="{2555655E-8B09-41A7-BB43-67623F62519D}" srcOrd="0" destOrd="0" presId="urn:microsoft.com/office/officeart/2005/8/layout/target3"/>
    <dgm:cxn modelId="{D5CCC9F6-67DE-4D4F-B1EE-93AB0AE55AAE}" type="presOf" srcId="{75BF9ABE-3D9F-45A5-8998-359C8D3B805A}" destId="{A59F849E-F542-426D-8DD6-460E3CEE1891}" srcOrd="1" destOrd="0" presId="urn:microsoft.com/office/officeart/2005/8/layout/target3"/>
    <dgm:cxn modelId="{53E2AFE4-33D8-4478-8F79-3EF851DEFA12}" type="presOf" srcId="{E51140F3-8A30-4759-9521-344921BF4737}" destId="{A88E351F-E7DF-4467-AEBF-645A04CFEDB8}" srcOrd="0" destOrd="0" presId="urn:microsoft.com/office/officeart/2005/8/layout/target3"/>
    <dgm:cxn modelId="{0E892CFA-3F0D-4B16-A982-117AEAE3AB76}" type="presOf" srcId="{21D212CE-6C74-4322-926D-171330F958E5}" destId="{2E4FFB2D-607D-4DE8-AD86-5F75ED61771C}" srcOrd="1" destOrd="0" presId="urn:microsoft.com/office/officeart/2005/8/layout/target3"/>
    <dgm:cxn modelId="{5954F9ED-0295-4150-B683-E98E09C0F074}" type="presParOf" srcId="{2A1D561B-9D5C-4AC2-B0CF-3FD63993194F}" destId="{163555A9-2825-4F03-9BED-0F5A46AD32C1}" srcOrd="0" destOrd="0" presId="urn:microsoft.com/office/officeart/2005/8/layout/target3"/>
    <dgm:cxn modelId="{C0E55B2D-EBEA-4AFC-A241-2DB297914CF5}" type="presParOf" srcId="{2A1D561B-9D5C-4AC2-B0CF-3FD63993194F}" destId="{F373485E-0BD1-4C27-AD5B-5760B2A602DD}" srcOrd="1" destOrd="0" presId="urn:microsoft.com/office/officeart/2005/8/layout/target3"/>
    <dgm:cxn modelId="{41557A06-E6F1-4C34-BE12-2D1609B14E86}" type="presParOf" srcId="{2A1D561B-9D5C-4AC2-B0CF-3FD63993194F}" destId="{A88E351F-E7DF-4467-AEBF-645A04CFEDB8}" srcOrd="2" destOrd="0" presId="urn:microsoft.com/office/officeart/2005/8/layout/target3"/>
    <dgm:cxn modelId="{BFC3A9EA-7D7F-4973-BF09-3B94E100EABA}" type="presParOf" srcId="{2A1D561B-9D5C-4AC2-B0CF-3FD63993194F}" destId="{21F0238D-6605-40B7-8FEA-9BC7377D0218}" srcOrd="3" destOrd="0" presId="urn:microsoft.com/office/officeart/2005/8/layout/target3"/>
    <dgm:cxn modelId="{63F1B517-7F06-4910-86D0-369FDFD81410}" type="presParOf" srcId="{2A1D561B-9D5C-4AC2-B0CF-3FD63993194F}" destId="{8F1E1DA7-75BF-47D3-B6A6-4225AC616F5D}" srcOrd="4" destOrd="0" presId="urn:microsoft.com/office/officeart/2005/8/layout/target3"/>
    <dgm:cxn modelId="{C0BB78E8-1B8D-4900-8889-57D5304C8434}" type="presParOf" srcId="{2A1D561B-9D5C-4AC2-B0CF-3FD63993194F}" destId="{515B6A86-641B-4F97-A4E8-1C83ECF18BF3}" srcOrd="5" destOrd="0" presId="urn:microsoft.com/office/officeart/2005/8/layout/target3"/>
    <dgm:cxn modelId="{EB41288E-2ACF-4875-B3CB-A371E86637EF}" type="presParOf" srcId="{2A1D561B-9D5C-4AC2-B0CF-3FD63993194F}" destId="{5059C063-7C7C-4080-88DE-1A6CA7910DC4}" srcOrd="6" destOrd="0" presId="urn:microsoft.com/office/officeart/2005/8/layout/target3"/>
    <dgm:cxn modelId="{466A149D-27FD-4AEF-8EDB-F4A12691F0C6}" type="presParOf" srcId="{2A1D561B-9D5C-4AC2-B0CF-3FD63993194F}" destId="{065279BF-AB01-4F13-852A-3877DDD72630}" srcOrd="7" destOrd="0" presId="urn:microsoft.com/office/officeart/2005/8/layout/target3"/>
    <dgm:cxn modelId="{CBBB3D0D-D65D-4BE5-BF5B-75890A49A8B5}" type="presParOf" srcId="{2A1D561B-9D5C-4AC2-B0CF-3FD63993194F}" destId="{2555655E-8B09-41A7-BB43-67623F62519D}" srcOrd="8" destOrd="0" presId="urn:microsoft.com/office/officeart/2005/8/layout/target3"/>
    <dgm:cxn modelId="{FC65B06B-6821-4A70-8FCE-E04ED157CD7D}" type="presParOf" srcId="{2A1D561B-9D5C-4AC2-B0CF-3FD63993194F}" destId="{0FEFBAB1-52E4-4420-AC55-1149095F0EDA}" srcOrd="9" destOrd="0" presId="urn:microsoft.com/office/officeart/2005/8/layout/target3"/>
    <dgm:cxn modelId="{D8CBFB37-9A1D-460D-9977-DEA11F7345A3}" type="presParOf" srcId="{2A1D561B-9D5C-4AC2-B0CF-3FD63993194F}" destId="{2E4FFB2D-607D-4DE8-AD86-5F75ED61771C}" srcOrd="10" destOrd="0" presId="urn:microsoft.com/office/officeart/2005/8/layout/target3"/>
    <dgm:cxn modelId="{C3A4FE69-8DD7-4AF9-8AB2-2C13EA4D9D51}" type="presParOf" srcId="{2A1D561B-9D5C-4AC2-B0CF-3FD63993194F}" destId="{A59F849E-F542-426D-8DD6-460E3CEE189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555A9-2825-4F03-9BED-0F5A46AD32C1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E351F-E7DF-4467-AEBF-645A04CFEDB8}">
      <dsp:nvSpPr>
        <dsp:cNvPr id="0" name=""/>
        <dsp:cNvSpPr/>
      </dsp:nvSpPr>
      <dsp:spPr>
        <a:xfrm>
          <a:off x="2032000" y="0"/>
          <a:ext cx="6326245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effectLst/>
            </a:rPr>
            <a:t>Реалізація крутих, нестандартних творчих проєктів</a:t>
          </a:r>
          <a:endParaRPr lang="uk-UA" sz="2800" b="1" i="0" kern="1200" dirty="0">
            <a:effectLst/>
          </a:endParaRPr>
        </a:p>
      </dsp:txBody>
      <dsp:txXfrm>
        <a:off x="2032000" y="0"/>
        <a:ext cx="6326245" cy="1219202"/>
      </dsp:txXfrm>
    </dsp:sp>
    <dsp:sp modelId="{8F1E1DA7-75BF-47D3-B6A6-4225AC616F5D}">
      <dsp:nvSpPr>
        <dsp:cNvPr id="0" name=""/>
        <dsp:cNvSpPr/>
      </dsp:nvSpPr>
      <dsp:spPr>
        <a:xfrm>
          <a:off x="711201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B6A86-641B-4F97-A4E8-1C83ECF18BF3}">
      <dsp:nvSpPr>
        <dsp:cNvPr id="0" name=""/>
        <dsp:cNvSpPr/>
      </dsp:nvSpPr>
      <dsp:spPr>
        <a:xfrm>
          <a:off x="2032000" y="1219202"/>
          <a:ext cx="6326245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18568"/>
              <a:satOff val="135"/>
              <a:lumOff val="-323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smtClean="0"/>
            <a:t>Зростаючий попит на фахівців в креативних індустріях; високі зарплати</a:t>
          </a:r>
          <a:endParaRPr lang="uk-UA" sz="2800" b="1" kern="1200" dirty="0"/>
        </a:p>
      </dsp:txBody>
      <dsp:txXfrm>
        <a:off x="2032000" y="1219202"/>
        <a:ext cx="6326245" cy="1219198"/>
      </dsp:txXfrm>
    </dsp:sp>
    <dsp:sp modelId="{065279BF-AB01-4F13-852A-3877DDD72630}">
      <dsp:nvSpPr>
        <dsp:cNvPr id="0" name=""/>
        <dsp:cNvSpPr/>
      </dsp:nvSpPr>
      <dsp:spPr>
        <a:xfrm>
          <a:off x="1422400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5655E-8B09-41A7-BB43-67623F62519D}">
      <dsp:nvSpPr>
        <dsp:cNvPr id="0" name=""/>
        <dsp:cNvSpPr/>
      </dsp:nvSpPr>
      <dsp:spPr>
        <a:xfrm>
          <a:off x="2032000" y="2438401"/>
          <a:ext cx="6326245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837137"/>
              <a:satOff val="270"/>
              <a:lumOff val="-647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Реальна можливість працевлаштування в Україні та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800" b="1" kern="1200" dirty="0" smtClean="0"/>
            <a:t>за кордоном</a:t>
          </a:r>
          <a:endParaRPr lang="uk-UA" sz="2800" b="1" kern="1200" dirty="0"/>
        </a:p>
      </dsp:txBody>
      <dsp:txXfrm>
        <a:off x="2032000" y="2438401"/>
        <a:ext cx="6326245" cy="121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7C8B67-EE9E-4154-85E0-DEBF88AF0140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55863B-37F3-4250-AC53-91346A8A1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0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5863B-37F3-4250-AC53-91346A8A19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B2A2-23F1-41DA-A16C-289E66457E6B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C970-68EB-4770-87A3-40BF2BC40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DB84-54C8-4E3B-84F3-CE1F48B62D00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AD164-A53D-4272-8C98-CFE4A95A2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EE75C-4AE0-47C4-A3A4-72CEFCEB7152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0526-56BC-4233-A8CB-196E4EE79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E141-836F-447C-8952-0F896555C5D2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3EF7-EFAE-48E9-A7E7-22D0F618F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F8A8-D3D6-4415-ADCD-941DD1181A58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49F57-9E71-4091-8FC6-8EBF66FAA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C19A-A42C-43F2-8565-635F7B57925D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C312-D333-4724-86B8-C2F5C5C41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A905-7D5E-4D73-95C5-0462B003B9E2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7075-C805-4A9A-BD66-97694E4D3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9D03-9F9D-4536-A640-766B53C9B07C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5F7C-3DCB-4E9D-91F9-42C383B4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17D1D-A1CA-463F-A135-CB89DF58BA15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5F96-6E7F-451E-BA5F-D89B23E40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375A-4CFC-4253-8E71-8F2811AE8160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E64F-63AB-4841-905A-1AE5EBB9D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38BF-66E2-487A-87A0-3729F1840552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B694-D3C4-45C0-B68F-F3DBA527F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2CA00B-E1A5-4F91-B2F4-19D1E1A8BB32}" type="datetimeFigureOut">
              <a:rPr lang="ru-RU"/>
              <a:pPr>
                <a:defRPr/>
              </a:pPr>
              <a:t>27.06.2022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55F7CB-F708-4D56-B126-2A69DF526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5"/>
          <p:cNvSpPr>
            <a:spLocks noChangeArrowheads="1"/>
          </p:cNvSpPr>
          <p:nvPr/>
        </p:nvSpPr>
        <p:spPr bwMode="auto">
          <a:xfrm>
            <a:off x="1331913" y="188912"/>
            <a:ext cx="759618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</a:p>
          <a:p>
            <a:pPr algn="ctr" eaLnBrk="0" hangingPunct="0"/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КАФЕДРА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МЕНЕДЖМЕНТУ,  публічного управління та адміністрування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684213" y="3716338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>
                <a:latin typeface="Times New Roman" pitchFamily="18" charset="0"/>
                <a:cs typeface="Times New Roman" pitchFamily="18" charset="0"/>
              </a:rPr>
            </a:br>
            <a:r>
              <a:rPr lang="en-US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2143116"/>
            <a:ext cx="82478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Запрошує Вас на навчання</a:t>
            </a:r>
          </a:p>
          <a:p>
            <a:pPr algn="ctr">
              <a:defRPr/>
            </a:pPr>
            <a:endParaRPr lang="uk-UA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спеціальністю </a:t>
            </a:r>
            <a:endParaRPr lang="uk-UA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028 “МЕНЕДЖМЕНТ СОЦІОКУЛЬТУРНОЇ ДІЯЛЬНОСТІ”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ОПП“ІННОВАЦІЙНИЙ МЕНЕДЖМЕНТ КРЕАТИВНИХ ІНДУСТРІЙ”</a:t>
            </a:r>
          </a:p>
          <a:p>
            <a:pPr algn="ctr">
              <a:defRPr/>
            </a:pP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941168"/>
            <a:ext cx="4357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другим (магістерським) </a:t>
            </a:r>
          </a:p>
          <a:p>
            <a:pPr>
              <a:defRPr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рівнем вищої освіти </a:t>
            </a:r>
            <a:endParaRPr lang="uk-UA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949280"/>
            <a:ext cx="3929090" cy="646331"/>
          </a:xfrm>
          <a:prstGeom prst="rect">
            <a:avLst/>
          </a:prstGeom>
          <a:solidFill>
            <a:srgbClr val="6DF5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м. Київ, вул. І. Огієнка, 19, к. 608,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 (097) 840-05-80,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(044) 591-51-97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5 прийомів для розвитку креативності | Менеджмент@Б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5144"/>
            <a:ext cx="3024336" cy="18722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1142984"/>
            <a:ext cx="5941894" cy="792088"/>
          </a:xfrm>
          <a:prstGeom prst="roundRect">
            <a:avLst/>
          </a:prstGeom>
          <a:gradFill>
            <a:gsLst>
              <a:gs pos="0">
                <a:srgbClr val="DFEFFD"/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uk-UA" sz="2600" b="1" dirty="0" smtClean="0">
                <a:solidFill>
                  <a:schemeClr val="tx1"/>
                </a:solidFill>
              </a:rPr>
              <a:t>Наші переваги</a:t>
            </a:r>
            <a:endParaRPr lang="uk-UA" sz="2600" b="1" dirty="0">
              <a:solidFill>
                <a:schemeClr val="tx1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071546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2025908"/>
            <a:ext cx="5929354" cy="48320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Висококваліфіковані викладачі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 сучасних методик навчання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Індивідуальний підхід до кожного студента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Творча та креативна атмосфера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 особистості та лідерських якостей здобувачів</a:t>
            </a:r>
          </a:p>
          <a:p>
            <a:pPr>
              <a:buFont typeface="Wingdings" pitchFamily="2" charset="2"/>
              <a:buChar char="ü"/>
            </a:pP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Активне студентське життя</a:t>
            </a:r>
            <a:endParaRPr lang="uk-UA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746" name="AutoShape 2" descr="Креативні індустрії та їхній внесок у економічний розвиток | CIA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357430"/>
            <a:ext cx="1511843" cy="200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8144" y="1928803"/>
            <a:ext cx="151131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214818"/>
            <a:ext cx="225758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6362" y="5072074"/>
            <a:ext cx="2081917" cy="14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091406" cy="10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214414" y="1285860"/>
            <a:ext cx="7429552" cy="1071570"/>
          </a:xfrm>
          <a:prstGeom prst="roundRect">
            <a:avLst/>
          </a:prstGeom>
          <a:gradFill>
            <a:gsLst>
              <a:gs pos="0">
                <a:srgbClr val="DFEFFD"/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700" b="1" dirty="0" smtClean="0">
                <a:solidFill>
                  <a:srgbClr val="002060"/>
                </a:solidFill>
              </a:rPr>
              <a:t>Активне </a:t>
            </a:r>
            <a:r>
              <a:rPr lang="uk-UA" sz="2700" b="1" dirty="0">
                <a:solidFill>
                  <a:srgbClr val="002060"/>
                </a:solidFill>
              </a:rPr>
              <a:t>студентське життя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5000636"/>
            <a:ext cx="5214974" cy="1631216"/>
          </a:xfrm>
          <a:prstGeom prst="rect">
            <a:avLst/>
          </a:prstGeom>
          <a:solidFill>
            <a:srgbClr val="CDE1FF"/>
          </a:solidFill>
        </p:spPr>
        <p:txBody>
          <a:bodyPr wrap="square">
            <a:spAutoFit/>
          </a:bodyPr>
          <a:lstStyle/>
          <a:p>
            <a:pPr marL="90805" algn="just">
              <a:lnSpc>
                <a:spcPct val="100000"/>
              </a:lnSpc>
              <a:spcBef>
                <a:spcPts val="229"/>
              </a:spcBef>
            </a:pPr>
            <a:r>
              <a:rPr lang="uk-UA" sz="2000" b="1" spc="-5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5" dirty="0" smtClean="0">
                <a:latin typeface="Times New Roman" pitchFamily="18" charset="0"/>
                <a:cs typeface="Times New Roman" pitchFamily="18" charset="0"/>
              </a:rPr>
              <a:t>кафедрі</a:t>
            </a:r>
            <a:r>
              <a:rPr lang="uk-UA" sz="20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менеджменту, публічного управління та адміністрування</a:t>
            </a:r>
            <a:r>
              <a:rPr lang="uk-UA" sz="20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10" dirty="0" smtClean="0">
                <a:latin typeface="Times New Roman" pitchFamily="18" charset="0"/>
                <a:cs typeface="Times New Roman" pitchFamily="18" charset="0"/>
              </a:rPr>
              <a:t>дбають</a:t>
            </a:r>
            <a:r>
              <a:rPr lang="uk-UA" sz="20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uk-UA" sz="20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20" dirty="0" smtClean="0">
                <a:latin typeface="Times New Roman" pitchFamily="18" charset="0"/>
                <a:cs typeface="Times New Roman" pitchFamily="18" charset="0"/>
              </a:rPr>
              <a:t>культурний</a:t>
            </a:r>
            <a:r>
              <a:rPr lang="uk-UA" sz="2000" b="1" spc="-5" dirty="0" smtClean="0">
                <a:latin typeface="Times New Roman" pitchFamily="18" charset="0"/>
                <a:cs typeface="Times New Roman" pitchFamily="18" charset="0"/>
              </a:rPr>
              <a:t> розвиток</a:t>
            </a:r>
            <a:r>
              <a:rPr lang="uk-UA" sz="20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5" dirty="0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uk-UA" sz="20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15" dirty="0" smtClean="0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uk-UA" sz="200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10" dirty="0" smtClean="0">
                <a:latin typeface="Times New Roman" pitchFamily="18" charset="0"/>
                <a:cs typeface="Times New Roman" pitchFamily="18" charset="0"/>
              </a:rPr>
              <a:t>проводять </a:t>
            </a:r>
            <a:r>
              <a:rPr lang="uk-UA" sz="2000" b="1" spc="-5" dirty="0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uk-UA" sz="20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10" dirty="0" smtClean="0">
                <a:latin typeface="Times New Roman" pitchFamily="18" charset="0"/>
                <a:cs typeface="Times New Roman" pitchFamily="18" charset="0"/>
              </a:rPr>
              <a:t>екскурсії,</a:t>
            </a:r>
            <a:r>
              <a:rPr lang="uk-UA" sz="2000" b="1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тренінги,</a:t>
            </a:r>
            <a:r>
              <a:rPr lang="uk-UA" sz="2000" b="1" spc="-5" dirty="0" smtClean="0">
                <a:latin typeface="Times New Roman" pitchFamily="18" charset="0"/>
                <a:cs typeface="Times New Roman" pitchFamily="18" charset="0"/>
              </a:rPr>
              <a:t> конкурси,</a:t>
            </a:r>
            <a:r>
              <a:rPr lang="uk-UA" sz="20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15" dirty="0" smtClean="0">
                <a:latin typeface="Times New Roman" pitchFamily="18" charset="0"/>
                <a:cs typeface="Times New Roman" pitchFamily="18" charset="0"/>
              </a:rPr>
              <a:t>заходи,</a:t>
            </a:r>
            <a:r>
              <a:rPr lang="uk-UA" sz="2000" b="1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spc="-10" dirty="0" smtClean="0">
                <a:latin typeface="Times New Roman" pitchFamily="18" charset="0"/>
                <a:cs typeface="Times New Roman" pitchFamily="18" charset="0"/>
              </a:rPr>
              <a:t>конференції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071546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3000396" cy="185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643446"/>
            <a:ext cx="29910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714644" cy="20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928934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1538" y="428604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менеджменту, публічного управління та адміністрування факультету управління і технологій Державного університету інфраструктури та технологій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чекає на тебе!</a:t>
            </a:r>
            <a:endParaRPr kumimoji="0" lang="uk-UA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3116"/>
            <a:ext cx="392909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39102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557214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Навчайся, твори і надихайся разом з нами!</a:t>
            </a:r>
            <a:endParaRPr lang="uk-UA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857364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Факультет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(деканат)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М. т. 063-601-88-93</a:t>
            </a:r>
          </a:p>
          <a:p>
            <a:pPr algn="ctr" eaLnBrk="0" hangingPunct="0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Київ, вул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. І. Огієнка, 19, к.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804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2928934"/>
            <a:ext cx="4429156" cy="1815882"/>
          </a:xfrm>
          <a:prstGeom prst="rect">
            <a:avLst/>
          </a:prstGeom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БУДЬ ПРОАКТИВНИМ - УПРАВЛЯЙ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СВОЇМ ЖИТТЯМ КРЕАТИВНО!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85264"/>
            <a:ext cx="4000528" cy="451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428992" y="2357430"/>
            <a:ext cx="5286412" cy="3929066"/>
          </a:xfrm>
          <a:prstGeom prst="roundRect">
            <a:avLst/>
          </a:prstGeom>
          <a:gradFill>
            <a:gsLst>
              <a:gs pos="0">
                <a:srgbClr val="C9E3FB"/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uk-UA" sz="2400" b="1" i="1" dirty="0" smtClean="0">
                <a:solidFill>
                  <a:schemeClr val="tx1"/>
                </a:solidFill>
              </a:rPr>
              <a:t>Креативні індустрії </a:t>
            </a:r>
            <a:r>
              <a:rPr lang="uk-UA" sz="2400" i="1" dirty="0" smtClean="0">
                <a:solidFill>
                  <a:schemeClr val="tx1"/>
                </a:solidFill>
              </a:rPr>
              <a:t>- це діяльність, в основі якої лежить індивідуальний творчий принцип, навик або талант і яке несе в собі потенціал створення доданої вартості і робочих місць шляхом виробництва і експлуатації інтелектуальної власності".</a:t>
            </a:r>
            <a:endParaRPr lang="uk-UA" sz="2400" i="1" dirty="0">
              <a:solidFill>
                <a:schemeClr val="tx1"/>
              </a:solidFill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071546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714348" y="1142984"/>
            <a:ext cx="78906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Ти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ніколи</a:t>
            </a:r>
            <a:r>
              <a:rPr lang="ru-RU" sz="2400" b="1" i="1" dirty="0" smtClean="0">
                <a:solidFill>
                  <a:srgbClr val="002060"/>
                </a:solidFill>
              </a:rPr>
              <a:t> не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розв'яжеш</a:t>
            </a:r>
            <a:r>
              <a:rPr lang="ru-RU" sz="2400" b="1" i="1" dirty="0" smtClean="0">
                <a:solidFill>
                  <a:srgbClr val="002060"/>
                </a:solidFill>
              </a:rPr>
              <a:t> проблему,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якщо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думатимеш</a:t>
            </a:r>
            <a:r>
              <a:rPr lang="ru-RU" sz="2400" b="1" i="1" dirty="0" smtClean="0">
                <a:solidFill>
                  <a:srgbClr val="002060"/>
                </a:solidFill>
              </a:rPr>
              <a:t> так само, як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ті</a:t>
            </a:r>
            <a:r>
              <a:rPr lang="ru-RU" sz="2400" b="1" i="1" dirty="0" smtClean="0">
                <a:solidFill>
                  <a:srgbClr val="002060"/>
                </a:solidFill>
              </a:rPr>
              <a:t> люди,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котрі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її</a:t>
            </a:r>
            <a:r>
              <a:rPr lang="ru-RU" sz="2400" b="1" i="1" dirty="0" smtClean="0">
                <a:solidFill>
                  <a:srgbClr val="002060"/>
                </a:solidFill>
              </a:rPr>
              <a:t> створили». </a:t>
            </a:r>
            <a:r>
              <a:rPr lang="ru-RU" sz="2400" b="1" i="1" dirty="0" smtClean="0"/>
              <a:t>А. </a:t>
            </a:r>
            <a:r>
              <a:rPr lang="ru-RU" sz="2400" b="1" i="1" dirty="0" err="1" smtClean="0"/>
              <a:t>Ейнштейн</a:t>
            </a:r>
            <a:endParaRPr lang="uk-UA" sz="2400" b="1" i="1" dirty="0"/>
          </a:p>
        </p:txBody>
      </p:sp>
      <p:pic>
        <p:nvPicPr>
          <p:cNvPr id="6" name="Picture 16" descr="Набір на програму “Креативна молодь змінить Україну” від Фонду родини  Богдана Гаврилишина | Громадський Простір"/>
          <p:cNvPicPr>
            <a:picLocks noChangeAspect="1" noChangeArrowheads="1"/>
          </p:cNvPicPr>
          <p:nvPr/>
        </p:nvPicPr>
        <p:blipFill>
          <a:blip r:embed="rId3" cstate="print"/>
          <a:srcRect l="55616" t="17030" r="7845" b="22280"/>
          <a:stretch>
            <a:fillRect/>
          </a:stretch>
        </p:blipFill>
        <p:spPr bwMode="auto">
          <a:xfrm>
            <a:off x="500033" y="2571744"/>
            <a:ext cx="2647175" cy="1643074"/>
          </a:xfrm>
          <a:prstGeom prst="rect">
            <a:avLst/>
          </a:prstGeom>
          <a:noFill/>
        </p:spPr>
      </p:pic>
      <p:pic>
        <p:nvPicPr>
          <p:cNvPr id="7" name="Picture 14" descr="Критичне і креативне мислення: корисні ресурси — Журнал «На Урок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2808312" cy="144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76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643042" y="285728"/>
            <a:ext cx="7215238" cy="953204"/>
          </a:xfrm>
          <a:prstGeom prst="roundRect">
            <a:avLst/>
          </a:prstGeom>
          <a:gradFill>
            <a:gsLst>
              <a:gs pos="0">
                <a:srgbClr val="DFEFFD"/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Ви можете отримати сучасну, престижну, перспективну професію:</a:t>
            </a:r>
            <a:endParaRPr lang="uk-UA" sz="25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1571612"/>
            <a:ext cx="3571900" cy="1214446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Керівники підрозділів у сфері культури, відпочинку та спорту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43438" y="1571612"/>
            <a:ext cx="3857652" cy="1000132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Вищі посадові особи інших громадських організацій в соціально-культурній сфері  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596" y="3214686"/>
            <a:ext cx="3606670" cy="1080690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Менеджери (управителі) у сфері культури, відпочинку та спорту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6314" y="4643446"/>
            <a:ext cx="3786214" cy="1000132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Організатор громадських заходів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43438" y="2928934"/>
            <a:ext cx="4000528" cy="1428760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Директор установи (підприємства, організації) культури (кінотеатру, кіно-відеопрокату, кіностудії, тощо)  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43174" y="5929306"/>
            <a:ext cx="3429024" cy="928694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Організатор концертів і лекцій  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596" y="4572008"/>
            <a:ext cx="3500462" cy="1000108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Організатор культурно-дозвіллєвої діяльності</a:t>
            </a:r>
            <a:endParaRPr lang="uk-UA" sz="20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1928762" y="332656"/>
            <a:ext cx="7215238" cy="714380"/>
          </a:xfrm>
          <a:prstGeom prst="roundRect">
            <a:avLst/>
          </a:prstGeom>
          <a:gradFill>
            <a:gsLst>
              <a:gs pos="0">
                <a:srgbClr val="DFEFFD"/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Де ви зможете працювати?</a:t>
            </a:r>
            <a:endParaRPr lang="uk-UA" sz="25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79712" y="1268760"/>
            <a:ext cx="3429024" cy="928694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міжнародних культурних центрах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08104" y="1268760"/>
            <a:ext cx="3429024" cy="928694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рекламних, маркетингових та pr-агенціях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2276872"/>
            <a:ext cx="3429024" cy="928694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соціокультурних інститутах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79712" y="3429000"/>
            <a:ext cx="3429024" cy="928694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туристичних центрах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07904" y="2276872"/>
            <a:ext cx="3429024" cy="1000132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консалтингових агенціях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8104" y="3429000"/>
            <a:ext cx="3429024" cy="928694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продюсерських центрах</a:t>
            </a:r>
            <a:endParaRPr lang="uk-UA" sz="20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4509120"/>
            <a:ext cx="3429024" cy="1000108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готельно-ресторанних комплексах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51920" y="4509120"/>
            <a:ext cx="3429024" cy="1000108"/>
          </a:xfrm>
          <a:prstGeom prst="roundRect">
            <a:avLst/>
          </a:prstGeom>
          <a:gradFill>
            <a:gsLst>
              <a:gs pos="0">
                <a:srgbClr val="CDE1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uk-UA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засобах масової інформації</a:t>
            </a:r>
            <a:endParaRPr lang="uk-UA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877272"/>
            <a:ext cx="3312368" cy="836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smtClean="0">
                <a:solidFill>
                  <a:srgbClr val="0070C0"/>
                </a:solidFill>
              </a:rPr>
              <a:t>арт-центрах, івент-агенціях</a:t>
            </a:r>
            <a:endParaRPr lang="uk-UA" sz="2000" b="1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9952" y="5805264"/>
            <a:ext cx="417646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торгово-розважальних комплексах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071546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928662" y="1357298"/>
            <a:ext cx="7572428" cy="71438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ПЕРЕВАГИ ПРОФЕСІЇ МЕНЕДЖЕР СОЦІОКУЛЬТУРНОЇ ДІЯЛЬНОСТІ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57158" y="2357430"/>
          <a:ext cx="835824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76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071546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357298"/>
            <a:ext cx="5143536" cy="4786346"/>
          </a:xfrm>
          <a:prstGeom prst="roundRect">
            <a:avLst/>
          </a:prstGeom>
          <a:gradFill>
            <a:gsLst>
              <a:gs pos="0">
                <a:srgbClr val="C9E3FB"/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Здобудь кваліфікацію</a:t>
            </a:r>
            <a:endParaRPr lang="uk-UA" sz="2400" b="1" dirty="0">
              <a:solidFill>
                <a:schemeClr val="tx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3495C"/>
                </a:solidFill>
              </a:rPr>
              <a:t>магістра з менеджменту соціокультурної діяльності</a:t>
            </a:r>
          </a:p>
          <a:p>
            <a:pPr algn="ctr"/>
            <a:r>
              <a:rPr lang="uk-UA" sz="2400" b="1" dirty="0" smtClean="0">
                <a:solidFill>
                  <a:srgbClr val="03495C"/>
                </a:solidFill>
              </a:rPr>
              <a:t>(«Інноваційний менеджмент креативних індустрій»),</a:t>
            </a:r>
            <a:endParaRPr lang="uk-UA" sz="2400" b="1" dirty="0">
              <a:solidFill>
                <a:srgbClr val="03495C"/>
              </a:solidFill>
            </a:endParaRPr>
          </a:p>
          <a:p>
            <a:pPr algn="ctr"/>
            <a:r>
              <a:rPr lang="uk-UA" sz="2400" i="1" dirty="0">
                <a:solidFill>
                  <a:schemeClr val="tx1"/>
                </a:solidFill>
              </a:rPr>
              <a:t>що </a:t>
            </a:r>
            <a:r>
              <a:rPr lang="uk-UA" sz="2400" i="1" dirty="0" smtClean="0">
                <a:solidFill>
                  <a:schemeClr val="tx1"/>
                </a:solidFill>
              </a:rPr>
              <a:t>дозволить:</a:t>
            </a:r>
          </a:p>
          <a:p>
            <a:pPr algn="ctr"/>
            <a:r>
              <a:rPr lang="uk-UA" sz="2400" i="1" dirty="0" smtClean="0">
                <a:solidFill>
                  <a:schemeClr val="tx1"/>
                </a:solidFill>
              </a:rPr>
              <a:t>а) </a:t>
            </a:r>
            <a:r>
              <a:rPr lang="ru-RU" sz="2400" i="1" dirty="0" smtClean="0">
                <a:solidFill>
                  <a:schemeClr val="tx1"/>
                </a:solidFill>
              </a:rPr>
              <a:t>здійснювати</a:t>
            </a:r>
          </a:p>
          <a:p>
            <a:pPr algn="ctr"/>
            <a:r>
              <a:rPr lang="uk-UA" sz="2400" i="1" dirty="0" smtClean="0">
                <a:solidFill>
                  <a:schemeClr val="tx1"/>
                </a:solidFill>
              </a:rPr>
              <a:t>професійну діяльність в соціокультурній сфері</a:t>
            </a:r>
            <a:r>
              <a:rPr lang="ru-RU" sz="2400" i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uk-UA" sz="2400" i="1" dirty="0" smtClean="0">
                <a:solidFill>
                  <a:schemeClr val="tx1"/>
                </a:solidFill>
              </a:rPr>
              <a:t>б) продовжити навчання в аспірантурі. </a:t>
            </a:r>
          </a:p>
        </p:txBody>
      </p:sp>
      <p:sp>
        <p:nvSpPr>
          <p:cNvPr id="28674" name="AutoShape 2" descr="Креативні індустрії. Креативність та економіка співіснували… | by Yaroslava  Biriuk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7" name="AutoShape 5" descr="креативні індустрії – Insp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78" name="Picture 6" descr="D:\Кафедра\Дисципліни\Товарознавство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1"/>
            <a:ext cx="3214710" cy="2428893"/>
          </a:xfrm>
          <a:prstGeom prst="rect">
            <a:avLst/>
          </a:prstGeom>
          <a:noFill/>
        </p:spPr>
      </p:pic>
      <p:sp>
        <p:nvSpPr>
          <p:cNvPr id="28680" name="AutoShape 8" descr="До українського законодавства про культуру додали поняття «креативні  індустрії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4" name="AutoShape 12" descr="Культурні креативні індустрії – нові можливості для розвитку гром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85" name="Picture 13" descr="D:\Кафедра\Дисципліни\Товарознавство\Без названия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9" y="3714752"/>
            <a:ext cx="3232277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76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85728"/>
            <a:ext cx="407196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освітньо-професійною програмою «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Інноваційний менеджмент креативних індустрій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lvl="0" algn="just"/>
            <a:r>
              <a:rPr lang="uk-UA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Спрямоване на створення цілісної системи забезпечення підготовки висококваліфікованих фахівців, здатних розв’язувати складні спеціалізовані задачі в професійній діяльності та вирішувати практичні проблеми креативного та інноваційного характеру в сфері менеджменту соціокультурної діяльності, користуватись традиційними засобами та інноваційними інструментами для підвищення власної конкурентоспроможності на сучасному ринку професійних послуг.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428736"/>
            <a:ext cx="4214842" cy="857256"/>
          </a:xfrm>
          <a:prstGeom prst="rect">
            <a:avLst/>
          </a:prstGeom>
          <a:solidFill>
            <a:srgbClr val="C8A5E5"/>
          </a:solidFill>
          <a:ln w="5715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ФОРМИ НАВЧАННЯ:</a:t>
            </a:r>
          </a:p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Денна , Заочна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786058"/>
            <a:ext cx="4214842" cy="2928958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ТРИВАЛІСТЬ НАВЧАННЯ:</a:t>
            </a:r>
          </a:p>
          <a:p>
            <a:pPr algn="just"/>
            <a:r>
              <a:rPr lang="uk-UA" sz="2200" b="1" dirty="0" smtClean="0">
                <a:solidFill>
                  <a:schemeClr val="tx1"/>
                </a:solidFill>
              </a:rPr>
              <a:t>1 рік 4 місяці </a:t>
            </a:r>
            <a:r>
              <a:rPr lang="uk-UA" sz="2200" dirty="0" smtClean="0">
                <a:solidFill>
                  <a:schemeClr val="tx1"/>
                </a:solidFill>
              </a:rPr>
              <a:t>– на основі першого (бакалаврського) рівня вищої освіти, освітньо-кваліфікаційного рівня «спеціаліст», магістр здобутого за іншою спеціальністю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071546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Креативні індустрії. Креативність та економіка співіснували… | by Yaroslava  Biriuk | 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7" name="AutoShape 5" descr="креативні індустрії – Inspir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0" name="AutoShape 8" descr="До українського законодавства про культуру додали поняття «креативні  індустрії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84" name="AutoShape 12" descr="Культурні креативні індустрії – нові можливості для розвитку грома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714380"/>
          </a:xfrm>
        </p:spPr>
        <p:txBody>
          <a:bodyPr/>
          <a:lstStyle/>
          <a:p>
            <a:pPr algn="ctr"/>
            <a:r>
              <a:rPr lang="uk-UA" sz="3200" b="1" dirty="0" smtClean="0"/>
              <a:t>ДИСЦИПЛІНИ, ЯКІ  ВИ БУДЕТЕ ВИВЧАТИ</a:t>
            </a:r>
            <a:endParaRPr lang="ru-RU" sz="3200" b="1" dirty="0"/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428596" y="1874168"/>
            <a:ext cx="8229600" cy="3983724"/>
          </a:xfrm>
        </p:spPr>
        <p:txBody>
          <a:bodyPr/>
          <a:lstStyle/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Менеджмент організацій креативних індустрій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Корпоративна соціальна відповідальність в соціокультурній діяльності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Управлінські інновації в соціокультурній діяльності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Інноваційний менеджмент соціокультурного проектування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Інформаційні системи та інноваційні технології в соціокультурній діяльності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Управління змінами та комунікаціями в соціокультурній діяльності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Маркетинг соціокультурних  продуктів і послуг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Крос-культурний менеджмент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Методологія і організація наукових досліджень</a:t>
            </a:r>
          </a:p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Ділова іноземна мова</a:t>
            </a:r>
            <a:endParaRPr lang="ru-RU" sz="1800" dirty="0"/>
          </a:p>
        </p:txBody>
      </p:sp>
      <p:pic>
        <p:nvPicPr>
          <p:cNvPr id="13" name="Picture 3" descr="D:\Кафедра\Дисципліни\Товарознавство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429264"/>
            <a:ext cx="4214842" cy="134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766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43438" y="2714620"/>
            <a:ext cx="3240360" cy="184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uk-UA" sz="2400" b="1" dirty="0" smtClean="0"/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ЗАЯВА + МОТИВАЦІЙНИЙ ЛИСТ!</a:t>
            </a:r>
          </a:p>
          <a:p>
            <a:pPr algn="ctr"/>
            <a:endParaRPr lang="uk-U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333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643042" y="1428736"/>
            <a:ext cx="5941894" cy="792088"/>
          </a:xfrm>
          <a:prstGeom prst="roundRect">
            <a:avLst/>
          </a:prstGeom>
          <a:gradFill>
            <a:gsLst>
              <a:gs pos="0">
                <a:srgbClr val="DFEFFD"/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uk-UA" sz="2600" b="1" dirty="0" smtClean="0">
                <a:solidFill>
                  <a:schemeClr val="tx1"/>
                </a:solidFill>
              </a:rPr>
              <a:t>Умови вступу на спеціальність</a:t>
            </a:r>
            <a:endParaRPr lang="uk-UA" sz="2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857496"/>
            <a:ext cx="2430602" cy="1500198"/>
          </a:xfrm>
          <a:prstGeom prst="rect">
            <a:avLst/>
          </a:prstGeom>
          <a:solidFill>
            <a:srgbClr val="C8A5E5"/>
          </a:solidFill>
          <a:ln w="38100">
            <a:solidFill>
              <a:srgbClr val="C8A5E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2022 рік 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071802" y="3071810"/>
            <a:ext cx="1428760" cy="107157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43900" y="3000372"/>
            <a:ext cx="571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latin typeface="Constantia"/>
              </a:rPr>
              <a:t>!</a:t>
            </a:r>
            <a:endParaRPr lang="uk-UA" sz="9600" dirty="0">
              <a:solidFill>
                <a:srgbClr val="FF0000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28750" y="71438"/>
            <a:ext cx="7596188" cy="1071546"/>
          </a:xfrm>
          <a:prstGeom prst="rect">
            <a:avLst/>
          </a:prstGeom>
          <a:solidFill>
            <a:srgbClr val="DFEFF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МІНІСТЕРСТВО ОСВІТИ І НАУКИ УКРАЇНИ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Державний університет інфраструктури та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4714884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Вступ на спеціальність можливий </a:t>
            </a:r>
          </a:p>
          <a:p>
            <a:pPr algn="ctr"/>
            <a:r>
              <a:rPr lang="uk-UA" sz="2800" b="1" u="sng" dirty="0" smtClean="0">
                <a:solidFill>
                  <a:srgbClr val="FF0000"/>
                </a:solidFill>
              </a:rPr>
              <a:t>без результатів магістерського комплексного тесту  та магістерського тесту навчальної компетентності!</a:t>
            </a:r>
            <a:endParaRPr lang="uk-UA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3420</TotalTime>
  <Words>661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ПЕРЕВАГИ ПРОФЕСІЇ МЕНЕДЖЕР СОЦІОКУЛЬТУРНОЇ ДІЯЛЬНОСТІ</vt:lpstr>
      <vt:lpstr>Презентация PowerPoint</vt:lpstr>
      <vt:lpstr>Презентация PowerPoint</vt:lpstr>
      <vt:lpstr>ДИСЦИПЛІНИ, ЯКІ  ВИ БУДЕТЕ ВИВЧАТИ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Ноутбук</dc:creator>
  <cp:lastModifiedBy>user</cp:lastModifiedBy>
  <cp:revision>168</cp:revision>
  <dcterms:created xsi:type="dcterms:W3CDTF">2014-04-08T09:18:44Z</dcterms:created>
  <dcterms:modified xsi:type="dcterms:W3CDTF">2022-06-27T09:42:05Z</dcterms:modified>
</cp:coreProperties>
</file>