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4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89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1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019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44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556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2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2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8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7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1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151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08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9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2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3197CF-7624-4ACC-8C8E-42FF245918C0}" type="datetimeFigureOut">
              <a:rPr lang="ru-RU" smtClean="0"/>
              <a:t>21.12.2020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32CF3A-521D-401D-B597-810E82F73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11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126" y="189637"/>
            <a:ext cx="7952509" cy="161884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КЛЮЧОВІ ФАКТОРИ РИЗИКІВ 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ПЕРСПЕКТИВІ ВПРОВАДЖЕННЯ БЕЗПІЛОТНИХ АВТОНОМНИХ СУДЕН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3241963" y="1916312"/>
            <a:ext cx="7952509" cy="9274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FACTORS OF RISKS IN THE PROSPECTIVES OF PROVIDING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UNMANNED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endParaRPr lang="ru-RU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2943534"/>
            <a:ext cx="9975273" cy="3727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9" y="435257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9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763" y="3962401"/>
            <a:ext cx="6151419" cy="26980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82" y="294533"/>
            <a:ext cx="8099573" cy="89077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безекіпажні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судна </a:t>
            </a:r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перспектива </a:t>
            </a:r>
            <a:b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логістичного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ланцюга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на ринку </a:t>
            </a:r>
            <a:r>
              <a:rPr lang="ru-RU" sz="20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судноплавства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body" sz="quarter" idx="13"/>
          </p:nvPr>
        </p:nvSpPr>
        <p:spPr>
          <a:xfrm>
            <a:off x="8354291" y="568036"/>
            <a:ext cx="3726873" cy="37407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У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компанії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en-US" b="1" dirty="0">
                <a:solidFill>
                  <a:srgbClr val="0000CC"/>
                </a:solidFill>
                <a:latin typeface="Arial Black" panose="020B0A04020102020204" pitchFamily="34" charset="0"/>
              </a:rPr>
              <a:t>Rolls-Royce </a:t>
            </a:r>
            <a:r>
              <a:rPr lang="ru-RU" b="1" dirty="0" err="1" smtClean="0">
                <a:solidFill>
                  <a:srgbClr val="0000CC"/>
                </a:solidFill>
                <a:latin typeface="Arial Black" panose="020B0A04020102020204" pitchFamily="34" charset="0"/>
              </a:rPr>
              <a:t>вважають</a:t>
            </a:r>
            <a:r>
              <a:rPr lang="ru-RU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 smtClean="0">
                <a:solidFill>
                  <a:srgbClr val="0000CC"/>
                </a:solidFill>
                <a:latin typeface="Arial Black" panose="020B0A04020102020204" pitchFamily="34" charset="0"/>
              </a:rPr>
              <a:t>що</a:t>
            </a:r>
            <a:r>
              <a:rPr lang="ru-RU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Arial Black" panose="020B0A04020102020204" pitchFamily="34" charset="0"/>
              </a:rPr>
              <a:t>автономні</a:t>
            </a:r>
            <a:r>
              <a:rPr lang="ru-RU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 судна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стануть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реальністю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раніше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ніж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безпілотні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літаки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або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автомобілі</a:t>
            </a:r>
            <a:r>
              <a:rPr lang="ru-RU" b="1" dirty="0">
                <a:solidFill>
                  <a:srgbClr val="0000CC"/>
                </a:solidFill>
                <a:latin typeface="Arial Black" panose="020B0A04020102020204" pitchFamily="34" charset="0"/>
              </a:rPr>
              <a:t> без </a:t>
            </a:r>
            <a:r>
              <a:rPr lang="ru-RU" b="1" dirty="0" err="1">
                <a:solidFill>
                  <a:srgbClr val="0000CC"/>
                </a:solidFill>
                <a:latin typeface="Arial Black" panose="020B0A04020102020204" pitchFamily="34" charset="0"/>
              </a:rPr>
              <a:t>водіїв</a:t>
            </a:r>
            <a: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Первое в мире автономное судоходное предприятие - Судоход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0" y="1185312"/>
            <a:ext cx="8096395" cy="44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5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09" y="568036"/>
            <a:ext cx="3773751" cy="3612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041" y="4412342"/>
            <a:ext cx="7808685" cy="11611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19314" y="5805714"/>
            <a:ext cx="11466286" cy="9434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Шумілова К.В. </a:t>
            </a:r>
            <a:r>
              <a:rPr lang="ru-RU" sz="13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13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13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1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Одеська</a:t>
            </a:r>
            <a:r>
              <a:rPr lang="ru-RU" sz="1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морська</a:t>
            </a:r>
            <a:r>
              <a:rPr lang="ru-RU" sz="1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sz="13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(</a:t>
            </a:r>
            <a:r>
              <a:rPr lang="ru-RU" sz="13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uk-UA" sz="13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uk-UA" sz="13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аспірант, </a:t>
            </a:r>
            <a:r>
              <a:rPr lang="ru-RU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асистент</a:t>
            </a:r>
            <a:r>
              <a:rPr lang="ru-RU" sz="13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13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i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1300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устрою судна,</a:t>
            </a:r>
            <a:r>
              <a:rPr lang="ru-RU" sz="1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3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23.12.2020 </a:t>
            </a:r>
            <a:r>
              <a:rPr lang="ru-RU" sz="13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3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3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7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091" y="275694"/>
            <a:ext cx="5666509" cy="25977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Industry 4.0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–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Четверта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промислова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революція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–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повна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автоматизація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виробництва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28" y="87260"/>
            <a:ext cx="5840208" cy="3148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3" y="3823855"/>
            <a:ext cx="5384078" cy="1814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10" y="3061855"/>
            <a:ext cx="6220690" cy="3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40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09" y="235528"/>
            <a:ext cx="4688176" cy="2133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9" y="3713018"/>
            <a:ext cx="5477885" cy="3006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47" y="1703059"/>
            <a:ext cx="4086005" cy="1716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685800"/>
            <a:ext cx="4220298" cy="4604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18652" y="2899876"/>
            <a:ext cx="6234547" cy="3780788"/>
          </a:xfrm>
        </p:spPr>
        <p:txBody>
          <a:bodyPr>
            <a:normAutofit fontScale="70000" lnSpcReduction="20000"/>
          </a:bodyPr>
          <a:lstStyle/>
          <a:p>
            <a:r>
              <a:rPr lang="ru-RU" sz="4600" b="1" dirty="0" smtClean="0">
                <a:solidFill>
                  <a:srgbClr val="0000CC"/>
                </a:solidFill>
                <a:latin typeface="+mj-lt"/>
              </a:rPr>
              <a:t>Конце</a:t>
            </a:r>
            <a:r>
              <a:rPr lang="uk-UA" sz="4600" b="1" dirty="0" err="1" smtClean="0">
                <a:solidFill>
                  <a:srgbClr val="0000CC"/>
                </a:solidFill>
                <a:latin typeface="+mj-lt"/>
              </a:rPr>
              <a:t>пція</a:t>
            </a:r>
            <a:r>
              <a:rPr lang="uk-UA" sz="46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ru-RU" sz="4600" b="1" dirty="0" smtClean="0">
                <a:solidFill>
                  <a:srgbClr val="0000CC"/>
                </a:solidFill>
                <a:latin typeface="+mj-lt"/>
              </a:rPr>
              <a:t>«</a:t>
            </a:r>
            <a:r>
              <a:rPr lang="en-US" sz="4600" b="1" dirty="0">
                <a:solidFill>
                  <a:srgbClr val="0000CC"/>
                </a:solidFill>
                <a:latin typeface="+mj-lt"/>
              </a:rPr>
              <a:t>Industry 4.0</a:t>
            </a:r>
            <a:r>
              <a:rPr lang="en-US" sz="4600" b="1" dirty="0" smtClean="0">
                <a:solidFill>
                  <a:srgbClr val="0000CC"/>
                </a:solidFill>
                <a:latin typeface="+mj-lt"/>
              </a:rPr>
              <a:t>»</a:t>
            </a:r>
            <a:r>
              <a:rPr lang="ru-RU" sz="4600" b="1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</a:rPr>
              <a:t>для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сучасних</a:t>
            </a:r>
            <a:r>
              <a:rPr lang="ru-RU" sz="40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автономних</a:t>
            </a:r>
            <a:r>
              <a:rPr lang="ru-RU" sz="4000" b="1" dirty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суден</a:t>
            </a:r>
            <a:r>
              <a:rPr lang="ru-RU" sz="4000" b="1" dirty="0" smtClean="0">
                <a:solidFill>
                  <a:srgbClr val="0000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38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розроблена</a:t>
            </a:r>
            <a:r>
              <a:rPr lang="ru-RU" sz="38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3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в Німеччині в </a:t>
            </a:r>
            <a:r>
              <a:rPr lang="ru-RU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Times New Roman" panose="02020603050405020304" pitchFamily="18" charset="0"/>
              </a:rPr>
              <a:t>2020 р.</a:t>
            </a:r>
          </a:p>
          <a:p>
            <a:r>
              <a:rPr lang="ru-RU" sz="3400" b="1" dirty="0" err="1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Основні</a:t>
            </a:r>
            <a:r>
              <a:rPr lang="ru-RU" sz="34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400" b="1" dirty="0" err="1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процеси</a:t>
            </a:r>
            <a:r>
              <a:rPr lang="ru-RU" sz="34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400" b="1" dirty="0" err="1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забезпечуються</a:t>
            </a:r>
            <a:r>
              <a:rPr lang="ru-RU" sz="3400" b="1" dirty="0" smtClean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34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кібер-фізичними</a:t>
            </a:r>
            <a:r>
              <a:rPr lang="ru-RU" sz="34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системами: </a:t>
            </a:r>
            <a:endParaRPr lang="ru-RU" sz="3400" b="1" dirty="0" smtClean="0">
              <a:solidFill>
                <a:srgbClr val="0000CC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2900" b="1" cap="all" dirty="0" smtClean="0">
                <a:ln w="3175" cmpd="sng"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–</a:t>
            </a:r>
            <a:r>
              <a:rPr lang="ru-RU" sz="2900" b="1" cap="all" dirty="0" smtClean="0">
                <a:ln w="3175" cmpd="sng">
                  <a:noFill/>
                </a:ln>
                <a:solidFill>
                  <a:srgbClr val="14967C">
                    <a:lumMod val="75000"/>
                  </a:srgbClr>
                </a:solidFill>
                <a:ea typeface="+mj-ea"/>
                <a:cs typeface="+mj-cs"/>
              </a:rPr>
              <a:t> </a:t>
            </a:r>
            <a:r>
              <a:rPr lang="ru-RU" sz="29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сканування 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простору; </a:t>
            </a:r>
            <a:endParaRPr lang="ru-RU" sz="29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900" b="1" cap="all" dirty="0" smtClean="0">
                <a:ln w="3175" cmpd="sng">
                  <a:noFill/>
                </a:ln>
                <a:solidFill>
                  <a:srgbClr val="6A9E1F">
                    <a:lumMod val="60000"/>
                    <a:lumOff val="40000"/>
                  </a:srgbClr>
                </a:solidFill>
              </a:rPr>
              <a:t>– </a:t>
            </a:r>
            <a:r>
              <a:rPr lang="ru-RU" sz="29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створення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віртуальної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копії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фізичного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світу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; </a:t>
            </a:r>
            <a:endParaRPr lang="ru-RU" sz="29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ru-RU" sz="2900" b="1" cap="all" dirty="0">
                <a:ln w="3175" cmpd="sng">
                  <a:noFill/>
                </a:ln>
                <a:solidFill>
                  <a:srgbClr val="6A9E1F">
                    <a:lumMod val="60000"/>
                    <a:lumOff val="40000"/>
                  </a:srgbClr>
                </a:solidFill>
              </a:rPr>
              <a:t>– </a:t>
            </a:r>
            <a:r>
              <a:rPr lang="ru-RU" sz="29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прийняття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децентралізованих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рішень</a:t>
            </a:r>
            <a:r>
              <a:rPr lang="ru-RU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73" y="215539"/>
            <a:ext cx="5822185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3" y="96116"/>
            <a:ext cx="7143750" cy="371388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52397" y="3581399"/>
            <a:ext cx="11471566" cy="734291"/>
          </a:xfrm>
        </p:spPr>
        <p:txBody>
          <a:bodyPr>
            <a:normAutofit fontScale="25000" lnSpcReduction="20000"/>
          </a:bodyPr>
          <a:lstStyle/>
          <a:p>
            <a:pPr marL="285750" lvl="0" indent="-285750">
              <a:buClr>
                <a:prstClr val="white"/>
              </a:buClr>
              <a:buFont typeface="Wingdings 3" panose="05040102010807070707" pitchFamily="18" charset="2"/>
              <a:buChar char=""/>
            </a:pPr>
            <a:endParaRPr lang="ru-RU" sz="7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prstClr val="white"/>
              </a:buClr>
              <a:buFont typeface="Wingdings 3" panose="05040102010807070707" pitchFamily="18" charset="2"/>
              <a:buChar char=""/>
            </a:pP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Японія за 8</a:t>
            </a:r>
            <a:r>
              <a:rPr lang="ru-RU" sz="7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сконструює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флот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автономних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вантажних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суден,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будуть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управлятися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допомогою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Інтернету</a:t>
            </a:r>
            <a:r>
              <a:rPr lang="ru-RU" sz="1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збору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аналізу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побудови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маршруту буде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використовуватися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технологія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інтернету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речей". </a:t>
            </a:r>
            <a:endParaRPr lang="ru-RU" sz="7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prstClr val="white"/>
              </a:buClr>
              <a:buFont typeface="Wingdings 3" panose="05040102010807070707" pitchFamily="18" charset="2"/>
              <a:buChar char=""/>
            </a:pPr>
            <a:r>
              <a:rPr lang="ru-RU" sz="7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7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дозволить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виключити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людський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фактор і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підвищити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безпеку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судноплавства</a:t>
            </a:r>
            <a:endParaRPr lang="ru-RU" sz="7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15636" y="4946071"/>
            <a:ext cx="11374581" cy="1607992"/>
          </a:xfrm>
          <a:solidFill>
            <a:srgbClr val="FFC000"/>
          </a:solidFill>
        </p:spPr>
        <p:txBody>
          <a:bodyPr>
            <a:normAutofit fontScale="55000" lnSpcReduction="20000"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Дослідження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випробування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морської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техніки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області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автономності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активно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просуваються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Фінляндії</a:t>
            </a:r>
            <a:r>
              <a:rPr lang="ru-RU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Норвегії</a:t>
            </a:r>
            <a:endParaRPr lang="ru-RU" sz="4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метою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просування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автономного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судноплавства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2016 році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норвезьким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урядом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організувало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Норвезького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форуму з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автономних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суден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(NFAS).</a:t>
            </a:r>
            <a:endParaRPr lang="uk-UA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5636" y="96116"/>
            <a:ext cx="4378614" cy="285490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Японія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побудує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флот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автономних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вантажних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суден </a:t>
            </a:r>
            <a:r>
              <a:rPr lang="ru-RU" sz="4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2025 року</a:t>
            </a:r>
          </a:p>
        </p:txBody>
      </p:sp>
    </p:spTree>
    <p:extLst>
      <p:ext uri="{BB962C8B-B14F-4D97-AF65-F5344CB8AC3E}">
        <p14:creationId xmlns:p14="http://schemas.microsoft.com/office/powerpoint/2010/main" val="98104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6" y="297872"/>
            <a:ext cx="10889673" cy="6442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6"/>
                </a:solidFill>
                <a:latin typeface="Arial Black" panose="020B0A04020102020204" pitchFamily="34" charset="0"/>
              </a:rPr>
              <a:t>Віртуальний судновий місток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7" y="1191492"/>
            <a:ext cx="10859293" cy="519545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40328" y="5116560"/>
            <a:ext cx="11083636" cy="8693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Компанія Rolls-Royce </a:t>
            </a:r>
            <a:r>
              <a:rPr lang="ru-RU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створила </a:t>
            </a:r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концепт </a:t>
            </a:r>
            <a:r>
              <a:rPr lang="ru-RU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віртуального</a:t>
            </a:r>
            <a:r>
              <a:rPr lang="ru-RU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суднового </a:t>
            </a:r>
            <a:r>
              <a:rPr lang="ru-RU" sz="28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містка</a:t>
            </a:r>
            <a:endParaRPr lang="ru-RU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6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95271"/>
            <a:ext cx="11734799" cy="100705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комфортнЕ </a:t>
            </a: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безпечнЕ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робочЕ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3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1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капітана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100" b="1" cap="none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Компанія Rolls-Royce</a:t>
            </a:r>
            <a:endParaRPr lang="ru-RU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73" y="1413164"/>
            <a:ext cx="10224654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1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87927"/>
            <a:ext cx="10390909" cy="49661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6255" y="5486401"/>
            <a:ext cx="11901054" cy="70658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Maersk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почне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розглядати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концепцію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автономних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суден </a:t>
            </a:r>
            <a:r>
              <a:rPr lang="ru-RU" sz="3600" b="1" dirty="0" err="1">
                <a:solidFill>
                  <a:srgbClr val="FFC000"/>
                </a:solidFill>
                <a:latin typeface="Arial Black" panose="020B0A04020102020204" pitchFamily="34" charset="0"/>
              </a:rPr>
              <a:t>тільки</a:t>
            </a:r>
            <a:r>
              <a:rPr lang="ru-RU" sz="3600" b="1" dirty="0">
                <a:solidFill>
                  <a:srgbClr val="FFC000"/>
                </a:solidFill>
                <a:latin typeface="Arial Black" panose="020B0A04020102020204" pitchFamily="34" charset="0"/>
              </a:rPr>
              <a:t> в </a:t>
            </a: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2030-35 роках. </a:t>
            </a:r>
          </a:p>
        </p:txBody>
      </p:sp>
    </p:spTree>
    <p:extLst>
      <p:ext uri="{BB962C8B-B14F-4D97-AF65-F5344CB8AC3E}">
        <p14:creationId xmlns:p14="http://schemas.microsoft.com/office/powerpoint/2010/main" val="2940233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3121" y="3343010"/>
            <a:ext cx="8534400" cy="1507067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68037" y="681332"/>
            <a:ext cx="5375090" cy="5608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Темпи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масштаби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впливу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4.0»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міжнародне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судноплавство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першу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чергу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повинні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визначатися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основними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ключовими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ризиками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економічними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кібернетичними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людським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481" y="148133"/>
            <a:ext cx="5620999" cy="2886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480" y="3214687"/>
            <a:ext cx="5620999" cy="345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81106"/>
            <a:ext cx="6414654" cy="34061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3548" y="4157418"/>
            <a:ext cx="11720945" cy="22467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оціальні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правові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кіберризиків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ln w="3175" cmpd="sng"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ймовірність 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злому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впровадження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вірусних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хакерських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атак. </a:t>
            </a:r>
            <a:endParaRPr lang="en-US" sz="2000" dirty="0" smtClean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игоди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автоматизації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суднових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берегових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з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людську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прогресивних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автоматизації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суден на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зниження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морсьих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отриманого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безробіття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неповну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зайнятість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443346" y="343477"/>
            <a:ext cx="4793672" cy="334375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  <a:p>
            <a:r>
              <a:rPr lang="en-US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uk-UA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Критичні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ризику</a:t>
            </a:r>
            <a:r>
              <a:rPr lang="ru-RU" sz="3600" b="1" cap="all" dirty="0" smtClean="0">
                <a:ln w="3175" cmpd="sng">
                  <a:noFill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автономних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суд</a:t>
            </a:r>
            <a:r>
              <a:rPr lang="uk-UA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82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358</TotalTime>
  <Words>308</Words>
  <Application>Microsoft Office PowerPoint</Application>
  <PresentationFormat>Широкоэкранный</PresentationFormat>
  <Paragraphs>35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Black</vt:lpstr>
      <vt:lpstr>Calibri</vt:lpstr>
      <vt:lpstr>Century Gothic</vt:lpstr>
      <vt:lpstr>Times New Roman</vt:lpstr>
      <vt:lpstr>Wingdings</vt:lpstr>
      <vt:lpstr>Wingdings 3</vt:lpstr>
      <vt:lpstr>Сектор</vt:lpstr>
      <vt:lpstr>КЛЮЧОВІ ФАКТОРИ РИЗИКІВ  В ПЕРСПЕКТИВІ ВПРОВАДЖЕННЯ БЕЗПІЛОТНИХ АВТОНОМНИХ СУДЕН</vt:lpstr>
      <vt:lpstr>Industry 4.0 – Четверта промислова революція –  повна автоматизація виробництва</vt:lpstr>
      <vt:lpstr>Презентация PowerPoint</vt:lpstr>
      <vt:lpstr>Японія побудує флот автономних вантажних суден до 2025 року</vt:lpstr>
      <vt:lpstr>Віртуальний судновий місток </vt:lpstr>
      <vt:lpstr>комфортнЕ і безпечнЕ робочЕ місцЕ  капітана  Компанія Rolls-Royce</vt:lpstr>
      <vt:lpstr>Презентация PowerPoint</vt:lpstr>
      <vt:lpstr> </vt:lpstr>
      <vt:lpstr>Презентация PowerPoint</vt:lpstr>
      <vt:lpstr> безекіпажні судна – перспектива  логістичного ланцюга на ринку судноплавства   </vt:lpstr>
      <vt:lpstr>  Шумілова К.В. –  Національний університет «Одеська морська академія», (Україна), аспірант, асистент кафедри теорії та устрою судна, 23.12.2020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КЛЮЧОВІ ФАКТОРИ РИЗИКІВ  В ПЕРСПЕКТИВІ ВПРОВАДЖЕННЯ БЕЗПІЛОТНИХ АВТОНОМНИХ СУДЕН</dc:title>
  <dc:creator>Екатерина</dc:creator>
  <cp:lastModifiedBy>Екатерина</cp:lastModifiedBy>
  <cp:revision>107</cp:revision>
  <dcterms:created xsi:type="dcterms:W3CDTF">2020-12-21T07:22:39Z</dcterms:created>
  <dcterms:modified xsi:type="dcterms:W3CDTF">2020-12-21T13:21:10Z</dcterms:modified>
</cp:coreProperties>
</file>