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7" r:id="rId9"/>
    <p:sldId id="268" r:id="rId10"/>
    <p:sldId id="269" r:id="rId11"/>
    <p:sldId id="261" r:id="rId12"/>
    <p:sldId id="262" r:id="rId13"/>
    <p:sldId id="270" r:id="rId14"/>
    <p:sldId id="271" r:id="rId15"/>
    <p:sldId id="263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66196-265D-44E9-9206-A9478ABDC27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5551E-9365-448D-80DD-BD12505BD1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97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551E-9365-448D-80DD-BD12505BD18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6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99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1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77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68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43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79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21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0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20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30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59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95E9-854C-4E63-A999-035C41EAE686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442A-7F20-439C-B66E-FC862FD9DD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8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82_%D0%B3%D0%BE%D0%B4" TargetMode="External"/><Relationship Id="rId2" Type="http://schemas.openxmlformats.org/officeDocument/2006/relationships/hyperlink" Target="https://ru.wikipedia.org/wiki/Autode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ommons.wikimedia.org/wiki/File:AutoCad_logo.svg?uselang=ru" TargetMode="External"/><Relationship Id="rId4" Type="http://schemas.openxmlformats.org/officeDocument/2006/relationships/hyperlink" Target="http://www.autodesk.com/products/autodesk-autoca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u.wikipedia.org/wiki/Zoom_(%D0%BF%D1%80%D0%BE%D0%B3%D1%80%D0%B0%D0%BC%D0%BC%D0%B0)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4632" cy="2259682"/>
          </a:xfrm>
        </p:spPr>
        <p:txBody>
          <a:bodyPr>
            <a:normAutofit fontScale="90000"/>
          </a:bodyPr>
          <a:lstStyle/>
          <a:p>
            <a:pPr marR="88900">
              <a:lnSpc>
                <a:spcPct val="150000"/>
              </a:lnSpc>
            </a:pPr>
            <a:r>
              <a:rPr lang="uk-UA" sz="2200" b="1" cap="all" dirty="0" smtClean="0">
                <a:effectLst/>
                <a:latin typeface="Times New Roman"/>
                <a:ea typeface="Times New Roman"/>
                <a:cs typeface="Times New Roman"/>
              </a:rPr>
              <a:t>Дистанційне навчання дисципліні «Нарисна геометрія та інженерна графіка»: особливості та проблеми</a:t>
            </a:r>
            <a:r>
              <a:rPr lang="uk-UA" sz="3600" dirty="0">
                <a:ea typeface="Times New Roman"/>
                <a:cs typeface="Times New Roman"/>
              </a:rPr>
              <a:t/>
            </a:r>
            <a:br>
              <a:rPr lang="uk-UA" sz="3600" dirty="0">
                <a:ea typeface="Times New Roman"/>
                <a:cs typeface="Times New Roman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88900">
              <a:lnSpc>
                <a:spcPct val="150000"/>
              </a:lnSpc>
            </a:pPr>
            <a:r>
              <a:rPr lang="uk-UA" sz="14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Лопатюк</a:t>
            </a:r>
            <a:r>
              <a:rPr lang="uk-UA" sz="1400" b="1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С.П.</a:t>
            </a:r>
            <a:r>
              <a:rPr lang="uk-UA" sz="1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uk-UA" sz="1400" i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к.т.н</a:t>
            </a:r>
            <a:r>
              <a:rPr lang="uk-UA" sz="1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., доцент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88900">
              <a:lnSpc>
                <a:spcPct val="150000"/>
              </a:lnSpc>
            </a:pPr>
            <a:r>
              <a:rPr lang="uk-UA" sz="1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Державний університет інфраструктури та технологій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Київський інститут водного транспорту ім. гетьмана П.Конашевича-Сагайдачного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(Україна)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Завдання для виконання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285"/>
            <a:ext cx="8229600" cy="443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/>
                <a:ea typeface="Times New Roman"/>
              </a:rPr>
              <a:t>Перевірка виконаного студентом завдання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530225"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0225" algn="just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530225"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0225"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Досить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витратною за часом і такою, що потребує  від викладача особливої зосередженості,  є процедура  перевірки виконаних студентами завдань. На відміну від інших дисциплін складно описати словами неточності і помилки в графічному завданні, хоча і така схема має бути задіяна.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00" y="1906587"/>
            <a:ext cx="5715000" cy="30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7852"/>
            <a:ext cx="8229600" cy="4418311"/>
          </a:xfrm>
        </p:spPr>
        <p:txBody>
          <a:bodyPr>
            <a:noAutofit/>
          </a:bodyPr>
          <a:lstStyle/>
          <a:p>
            <a:pPr marL="0" indent="530225" algn="just">
              <a:lnSpc>
                <a:spcPct val="150000"/>
              </a:lnSpc>
              <a:buNone/>
            </a:pPr>
            <a:r>
              <a:rPr lang="uk-UA" sz="1600" b="1" dirty="0" smtClean="0">
                <a:latin typeface="Times New Roman"/>
                <a:ea typeface="Times New Roman"/>
              </a:rPr>
              <a:t>                                                                                Розробник       </a:t>
            </a:r>
            <a:r>
              <a:rPr lang="uk-UA" sz="1600" u="sng" dirty="0" err="1">
                <a:solidFill>
                  <a:srgbClr val="0000FF"/>
                </a:solidFill>
                <a:latin typeface="Times New Roman"/>
                <a:ea typeface="Times New Roman"/>
                <a:hlinkClick r:id="rId2" tooltip="Autodesk"/>
              </a:rPr>
              <a:t>Autodesk</a:t>
            </a:r>
            <a:endParaRPr lang="uk-UA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buNone/>
            </a:pPr>
            <a:r>
              <a:rPr lang="uk-UA" sz="1600" b="1" dirty="0" smtClean="0">
                <a:latin typeface="Times New Roman"/>
                <a:ea typeface="Times New Roman"/>
              </a:rPr>
              <a:t>                                                                                 Перший випуск     грудень</a:t>
            </a:r>
            <a:r>
              <a:rPr lang="uk-UA" sz="1600" dirty="0" smtClean="0">
                <a:latin typeface="Times New Roman"/>
                <a:ea typeface="Times New Roman"/>
              </a:rPr>
              <a:t> </a:t>
            </a:r>
            <a:r>
              <a:rPr lang="uk-UA" sz="1600" u="sng" dirty="0">
                <a:solidFill>
                  <a:srgbClr val="0000FF"/>
                </a:solidFill>
                <a:latin typeface="Times New Roman"/>
                <a:ea typeface="Times New Roman"/>
                <a:hlinkClick r:id="rId3" tooltip="1982 год"/>
              </a:rPr>
              <a:t>1982</a:t>
            </a:r>
            <a:endParaRPr lang="uk-UA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buNone/>
            </a:pPr>
            <a:r>
              <a:rPr lang="uk-UA" sz="1600" b="1" dirty="0" smtClean="0">
                <a:latin typeface="Times New Roman"/>
                <a:ea typeface="Times New Roman"/>
              </a:rPr>
              <a:t>                                                                                 Сайт               </a:t>
            </a:r>
            <a:r>
              <a:rPr lang="uk-UA" sz="1600" u="sng" dirty="0" err="1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autodesk.com</a:t>
            </a:r>
            <a:endParaRPr lang="uk-UA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buNone/>
            </a:pPr>
            <a:endParaRPr lang="uk-UA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buNone/>
            </a:pP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Предметом 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вивчення комп’ютерної графіки є створення електронних моделей геометричних об’єктів, з яких утворюються технічні вироби. Як правило, методичні вказівки для ознайомлення з будь-якою системою автоматизованого проектування (в КІВТ ДУІТ  - це САПР </a:t>
            </a:r>
            <a:r>
              <a:rPr lang="en-US" sz="1600" dirty="0">
                <a:latin typeface="Times New Roman" pitchFamily="18" charset="0"/>
                <a:ea typeface="Times New Roman"/>
                <a:cs typeface="Times New Roman" pitchFamily="18" charset="0"/>
              </a:rPr>
              <a:t>AutoCAD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) являють собою покроковий  опис дій для виконання  завдання.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utoCad logo.sv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0955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0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Приклад покрокового опису виконання завдання з </a:t>
            </a:r>
            <a:r>
              <a:rPr lang="uk-UA" sz="1800" dirty="0" smtClean="0">
                <a:latin typeface="Times New Roman"/>
                <a:ea typeface="Calibri"/>
              </a:rPr>
              <a:t>комп’ютерної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графіки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uk-UA" sz="1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uk-UA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Побудова </a:t>
            </a:r>
            <a:r>
              <a:rPr lang="uk-UA" sz="1400" b="1" dirty="0">
                <a:latin typeface="Times New Roman" pitchFamily="18" charset="0"/>
                <a:ea typeface="Calibri"/>
                <a:cs typeface="Times New Roman" pitchFamily="18" charset="0"/>
              </a:rPr>
              <a:t>зрізаної піраміди (з правильним 4-кутником в основі)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Команда: </a:t>
            </a:r>
            <a:r>
              <a:rPr lang="uk-UA" sz="1400" dirty="0">
                <a:latin typeface="Times New Roman" pitchFamily="18" charset="0"/>
                <a:ea typeface="Calibri"/>
                <a:cs typeface="Times New Roman" pitchFamily="18" charset="0"/>
              </a:rPr>
              <a:t>ПИРАМИДА</a:t>
            </a: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4 сторон  Описанный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Центральная точка основания или [Кромка/Стороны]: 210,100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Радиус основания или [Вписанный]: 100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Высота или [2Точки/Конечная точка оси/Радиус верхнего основания]: р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Радиус верхнего основания &lt;0.0000&gt;: 50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Высота или [2Точки/Конечная точка оси]: 200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Команда: '_</a:t>
            </a: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>zoom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Укажите угол рамки, введите масштаб (</a:t>
            </a:r>
            <a:r>
              <a:rPr lang="en-US" sz="1400" dirty="0" err="1">
                <a:latin typeface="Times New Roman" pitchFamily="18" charset="0"/>
                <a:ea typeface="Calibri"/>
                <a:cs typeface="Times New Roman" pitchFamily="18" charset="0"/>
              </a:rPr>
              <a:t>nX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или </a:t>
            </a:r>
            <a:r>
              <a:rPr lang="en-US" sz="1400" dirty="0" err="1">
                <a:latin typeface="Times New Roman" pitchFamily="18" charset="0"/>
                <a:ea typeface="Calibri"/>
                <a:cs typeface="Times New Roman" pitchFamily="18" charset="0"/>
              </a:rPr>
              <a:t>nX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П), или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[Все/Центр/Динамика/Границы/Предыдущий/Масштаб/Рамка/Объект] &lt;реальное время&gt;: </a:t>
            </a:r>
            <a:endParaRPr lang="uk-UA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en-US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all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Выполняется регенерация модели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Результат виконаного завдання за допомогою команд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AutoCAD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745"/>
            <a:ext cx="8229600" cy="4410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8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530225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спільного виконання завдання або для перевірки результату необхідно щоб у викладача і у студента було ідентичне програмне забезпечення.</a:t>
            </a:r>
            <a:endParaRPr lang="en-US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сьогодні існує відомий хмарний додаток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Autodesk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Fusion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360, призначений для промислового дизайну і машинобудівного проектування. Хмарна технологія додатку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Fusion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360 дозволяє отримати доступ до інструментарію 3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моделювання за допомогою </a:t>
            </a:r>
            <a:r>
              <a:rPr lang="uk-UA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веб-браузера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комп’ютера або іншого мобільного приладу з доступом до Інтернету. Додаток може використовувати і редагувати дані, створені в різних САПР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.   </a:t>
            </a:r>
            <a:endParaRPr lang="en-US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spcAft>
                <a:spcPts val="0"/>
              </a:spcAft>
              <a:buNone/>
            </a:pPr>
            <a:endParaRPr lang="uk-UA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utodesk Fusion 360 (на русском) скачать бесплатно торрен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32" y="2420888"/>
            <a:ext cx="1805360" cy="1743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4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Приклади моделювання 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Fusion 360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Экспорт файла STL из Fusion 360 | Fusion 360 | Autodesk Knowledge Networ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04" y="1600200"/>
            <a:ext cx="672599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3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Fusion 360. Знакомство с программой и первая деталь. | Пикаб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8272"/>
            <a:ext cx="8229600" cy="414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9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530225" algn="just">
              <a:lnSpc>
                <a:spcPct val="150000"/>
              </a:lnSpc>
              <a:buNone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Висновок.</a:t>
            </a: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Використання програмного забезпечення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Autodesk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Fusion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360 надасть м</a:t>
            </a: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ожливість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значно покращити ефективність  навчального процесу і сприятиме розвитку міжнародних зв’язків навчального закладу, академічній мобільності студентів і викладачів.</a:t>
            </a:r>
            <a:endParaRPr lang="uk-UA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97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sz="1800" b="1" dirty="0">
                <a:latin typeface="Times New Roman" pitchFamily="18" charset="0"/>
                <a:ea typeface="Calibri"/>
                <a:cs typeface="Times New Roman" pitchFamily="18" charset="0"/>
              </a:rPr>
              <a:t>Актуальність дослідження. 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Особливі умови навчального процесу, пов’язані з пандемією COVID-19, вимагають оцінки ефективності дистанційного навчання і переосмислення можливостей сучасних інформаційних технологій для забезпечення якості освітніх послуг. 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sz="1800" b="1" dirty="0">
                <a:latin typeface="Times New Roman" pitchFamily="18" charset="0"/>
                <a:ea typeface="Calibri"/>
                <a:cs typeface="Times New Roman" pitchFamily="18" charset="0"/>
              </a:rPr>
              <a:t>Мета дослідження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Обгрунтування</a:t>
            </a:r>
            <a:r>
              <a:rPr lang="uk-UA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доцільності використання</a:t>
            </a:r>
            <a:r>
              <a:rPr lang="uk-UA" sz="1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ea typeface="Calibri"/>
                <a:cs typeface="Times New Roman" pitchFamily="18" charset="0"/>
              </a:rPr>
              <a:t>хмарного сервісу</a:t>
            </a:r>
            <a:r>
              <a:rPr lang="uk-UA" sz="1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Autodesk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Fusion</a:t>
            </a:r>
            <a:r>
              <a:rPr lang="uk-UA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360</a:t>
            </a:r>
            <a:r>
              <a:rPr lang="uk-UA" sz="1800" dirty="0">
                <a:latin typeface="Times New Roman" pitchFamily="18" charset="0"/>
                <a:ea typeface="Calibri"/>
                <a:cs typeface="Times New Roman" pitchFamily="18" charset="0"/>
              </a:rPr>
              <a:t> для цілей навчання інженерній графіці.</a:t>
            </a:r>
            <a:endParaRPr lang="uk-UA" sz="1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30225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2100" dirty="0">
                <a:latin typeface="Times New Roman" pitchFamily="18" charset="0"/>
                <a:ea typeface="Times New Roman"/>
                <a:cs typeface="Times New Roman" pitchFamily="18" charset="0"/>
              </a:rPr>
              <a:t>Предметом вивчення дисципліни «Нарисна геометрія та інженерна графіка» є складання і читання креслень або графічних моделей геометричних об’єктів, з яких утворюються технічні вироби. Специфіка навчання дисципліні  полягає в необхідності навчити студента креслити, надати рекомендації щодо виправлення помилок, неточностей, вимог стандартів.  Все це бажано робити в реальному часі, спілкуючись із студентами в межах обраної платформи дистанційного навчання. </a:t>
            </a:r>
            <a:endParaRPr lang="en-US" sz="21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uk-UA" sz="21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30225" algn="just">
              <a:lnSpc>
                <a:spcPct val="150000"/>
              </a:lnSpc>
              <a:buNone/>
            </a:pPr>
            <a:r>
              <a:rPr lang="uk-UA" sz="2100" dirty="0">
                <a:latin typeface="Times New Roman" pitchFamily="18" charset="0"/>
                <a:ea typeface="Times New Roman"/>
                <a:cs typeface="Times New Roman" pitchFamily="18" charset="0"/>
              </a:rPr>
              <a:t>Традиційно важливим при викладанні «Нарисної геометрії та інженерної графіки» є принцип наочності. Він дозволяє студентам легше уявляти та засвоювати методи зображення просторових об’єктів на площинах проекцій,  сприймати умовності, спрощення і вимоги.</a:t>
            </a:r>
            <a:r>
              <a:rPr lang="uk-UA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/>
                <a:ea typeface="Times New Roman"/>
              </a:rPr>
              <a:t>Демонстрація </a:t>
            </a:r>
            <a:r>
              <a:rPr lang="uk-UA" sz="1800" dirty="0">
                <a:latin typeface="Times New Roman"/>
                <a:ea typeface="Times New Roman"/>
              </a:rPr>
              <a:t>креслення з методичних вказівок</a:t>
            </a:r>
            <a:endParaRPr lang="uk-UA" sz="1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6130"/>
            <a:ext cx="8229600" cy="44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Креслення фрагменту задачі на дошці в </a:t>
            </a:r>
            <a:r>
              <a:rPr lang="uk-UA" sz="1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Zoom (программа)"/>
              </a:rPr>
              <a:t>Zoo</a:t>
            </a:r>
            <a:r>
              <a:rPr lang="uk-UA" sz="14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Zoom (программа)"/>
              </a:rPr>
              <a:t>m</a:t>
            </a:r>
            <a:endParaRPr lang="uk-UA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0225">
              <a:buNone/>
            </a:pPr>
            <a:endParaRPr lang="en-US" sz="1400" dirty="0" smtClean="0"/>
          </a:p>
          <a:p>
            <a:pPr marL="0" indent="530225">
              <a:buNone/>
            </a:pPr>
            <a:endParaRPr lang="en-US" sz="1400" dirty="0"/>
          </a:p>
          <a:p>
            <a:pPr marL="0" indent="530225">
              <a:buNone/>
            </a:pPr>
            <a:endParaRPr lang="en-US" sz="1400" dirty="0" smtClean="0"/>
          </a:p>
          <a:p>
            <a:pPr marL="0" indent="530225">
              <a:buNone/>
            </a:pPr>
            <a:endParaRPr lang="en-US" sz="1400" dirty="0"/>
          </a:p>
          <a:p>
            <a:pPr marL="0" indent="530225">
              <a:buNone/>
            </a:pPr>
            <a:endParaRPr lang="en-US" sz="1400" dirty="0" smtClean="0"/>
          </a:p>
          <a:p>
            <a:pPr marL="0" indent="530225">
              <a:buNone/>
            </a:pPr>
            <a:endParaRPr lang="en-US" sz="1400" dirty="0"/>
          </a:p>
          <a:p>
            <a:pPr marL="0" indent="530225">
              <a:buNone/>
            </a:pPr>
            <a:endParaRPr lang="en-US" sz="1400" dirty="0" smtClean="0"/>
          </a:p>
          <a:p>
            <a:pPr marL="0" indent="530225">
              <a:buNone/>
            </a:pPr>
            <a:endParaRPr lang="en-US" sz="1400" dirty="0"/>
          </a:p>
          <a:p>
            <a:pPr marL="0" indent="530225">
              <a:buNone/>
            </a:pPr>
            <a:endParaRPr lang="en-US" sz="1400" dirty="0" smtClean="0"/>
          </a:p>
          <a:p>
            <a:pPr marL="0" indent="530225">
              <a:buNone/>
            </a:pPr>
            <a:endParaRPr lang="en-US" sz="1400" dirty="0"/>
          </a:p>
          <a:p>
            <a:pPr marL="0" indent="530225">
              <a:buNone/>
            </a:pPr>
            <a:endParaRPr lang="en-US" sz="1400" dirty="0" smtClean="0"/>
          </a:p>
          <a:p>
            <a:pPr marL="0" indent="530225">
              <a:buNone/>
            </a:pPr>
            <a:endParaRPr lang="en-US" sz="1400" dirty="0"/>
          </a:p>
          <a:p>
            <a:pPr marL="0" indent="530225">
              <a:buNone/>
            </a:pPr>
            <a:endParaRPr lang="en-US" sz="1400" dirty="0" smtClean="0"/>
          </a:p>
          <a:p>
            <a:pPr marL="0" indent="530225">
              <a:buNone/>
            </a:pPr>
            <a:endParaRPr lang="en-US" sz="1400" dirty="0" smtClean="0">
              <a:latin typeface="Times New Roman"/>
              <a:ea typeface="Times New Roman"/>
            </a:endParaRPr>
          </a:p>
          <a:p>
            <a:pPr marL="0" indent="530225">
              <a:buNone/>
            </a:pPr>
            <a:r>
              <a:rPr lang="uk-UA" sz="1800" dirty="0" smtClean="0">
                <a:latin typeface="Times New Roman"/>
                <a:ea typeface="Times New Roman"/>
              </a:rPr>
              <a:t>Для </a:t>
            </a:r>
            <a:r>
              <a:rPr lang="uk-UA" sz="1800" dirty="0">
                <a:latin typeface="Times New Roman"/>
                <a:ea typeface="Times New Roman"/>
              </a:rPr>
              <a:t>кращого засвоєння матеріалу студентами необхідно, наприклад, швидко накреслити фрагмент креслення на дошці. Дошка в   </a:t>
            </a:r>
            <a:r>
              <a:rPr lang="uk-UA" sz="1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Zoom (программа)"/>
              </a:rPr>
              <a:t>Zoom</a:t>
            </a:r>
            <a:r>
              <a:rPr lang="uk-UA" sz="1800" dirty="0">
                <a:latin typeface="Times New Roman"/>
                <a:ea typeface="Times New Roman"/>
              </a:rPr>
              <a:t> дозволяє зробити найпростіші рисунки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  <a:p>
            <a:pPr marL="0" indent="530225">
              <a:buNone/>
            </a:pPr>
            <a:endParaRPr lang="en-US" sz="1400" dirty="0"/>
          </a:p>
          <a:p>
            <a:pPr marL="0" indent="530225">
              <a:buNone/>
            </a:pPr>
            <a:endParaRPr lang="uk-UA" sz="1400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025" y="1827212"/>
            <a:ext cx="5695950" cy="3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Покрокова перевірка виконання завдання студентом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6130"/>
            <a:ext cx="8229600" cy="44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Демонстрація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ів зображення різьбових з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єднань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6130"/>
            <a:ext cx="8229600" cy="44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Демонстрація прикладу виконання поточного завдання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6130"/>
            <a:ext cx="8229600" cy="44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Демонстрація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стандартів зображення елементів суднової технічної системи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6130"/>
            <a:ext cx="8229600" cy="44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569</Words>
  <Application>Microsoft Office PowerPoint</Application>
  <PresentationFormat>Экран (4:3)</PresentationFormat>
  <Paragraphs>72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Дистанційне навчання дисципліні «Нарисна геометрія та інженерна графіка»: особливості та проблеми </vt:lpstr>
      <vt:lpstr>Презентация PowerPoint</vt:lpstr>
      <vt:lpstr>Презентация PowerPoint</vt:lpstr>
      <vt:lpstr>Демонстрація креслення з методичних вказівок</vt:lpstr>
      <vt:lpstr> Креслення фрагменту задачі на дошці в Zoom</vt:lpstr>
      <vt:lpstr>Покрокова перевірка виконання завдання студентом</vt:lpstr>
      <vt:lpstr>Демонстрація стандартів зображення різьбових з’єднань</vt:lpstr>
      <vt:lpstr>Демонстрація прикладу виконання поточного завдання</vt:lpstr>
      <vt:lpstr>Демонстрація стандартів зображення елементів суднової технічної системи</vt:lpstr>
      <vt:lpstr>Завдання для виконання</vt:lpstr>
      <vt:lpstr>Перевірка виконаного студентом завдання</vt:lpstr>
      <vt:lpstr>Презентация PowerPoint</vt:lpstr>
      <vt:lpstr>Приклад покрокового опису виконання завдання з комп’ютерної графіки</vt:lpstr>
      <vt:lpstr>Результат виконаного завдання за допомогою команд AutoCAD</vt:lpstr>
      <vt:lpstr>Презентация PowerPoint</vt:lpstr>
      <vt:lpstr>Приклади моделювання в Fusion 360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Дистанційне навчання дисципліні «Нарисна геометрія та інженерна графіка»: особливості та проблеми</dc:title>
  <dc:creator>Svetlana Petrovna</dc:creator>
  <cp:lastModifiedBy>Svetlana Petrovna</cp:lastModifiedBy>
  <cp:revision>15</cp:revision>
  <dcterms:created xsi:type="dcterms:W3CDTF">2020-12-20T16:37:12Z</dcterms:created>
  <dcterms:modified xsi:type="dcterms:W3CDTF">2020-12-21T19:26:39Z</dcterms:modified>
</cp:coreProperties>
</file>