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E5683E-8682-4D1B-A865-757AB20F9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4CB72BE-851E-4E6A-8FE4-5F3938CEC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4D55B6D-EDD9-45F7-A6FD-A18B02651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506B603-726F-48F7-A650-4A4B9DF2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4CB586-E871-4487-82BB-31F4AD32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81257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E90B5B-CBF2-4A54-9EFD-56612D75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14C3F33-E60D-46E5-9D46-3644B9724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BBB27CD-E8A2-4DFC-A8A1-3F8F4F00E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4ACEA2-50FB-432A-8777-B295DD7A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CC2D7EC-D4CB-4D0A-8386-322E34FB3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69842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70A9017-D53D-4346-B414-849A32762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A85C20-2EBC-4650-A1B7-D54F6F032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0119144-C653-43ED-8EB7-81428F24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62AE736-F726-4BA2-8D2C-1048914A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DE1BB6E-92B3-4881-84CA-3CEAD39B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3226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232732-8C86-4FBD-84F6-4D22797C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D3CC7C8-B250-42AF-9664-205925E29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3F46201-3C3D-4761-A346-E0289577F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383963E-6D1C-47F7-BBDF-11F02560E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0BACEC-DAFD-45B2-BB7C-8F8868DA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91780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2B4C9F-1DB2-4AE2-8DF4-39B64E8BC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7CB60D4-D69D-44BC-BEEC-ABAB888CC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FE43A0-43E3-44EE-8CE3-32903D660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E15D985-8FCA-4362-852F-5AC41191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1E9B9E-172C-4960-8CF0-CD1FE449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27205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9799F6-2F77-4094-8834-D15D3819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E81B19-F2F4-4EB3-A231-4726ECEFE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33BDE1C-D1E7-416D-A768-6AFD9C022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0BDEFAE-26E2-4B50-BD5B-AFF11F74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3982248-38D8-4A4A-8F6B-88220FA3F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8E00959-A3DC-4ADF-84BF-32B866FD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2047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2BDE55-2BE0-4386-84AB-7907839B3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865CF77-7332-4D7E-B7A5-B9917BDC2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8645610-5208-496A-9F49-2A532D379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DC27933-0CAD-45B4-BB79-033FAD7FF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ECA03BD-92FA-485A-A2DB-F070D168E1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892A009-5041-43E0-BAAE-E28FED1C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095A0F0-0ABA-429C-8B5D-C98A9B74F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EAFF685-F11F-4DF9-B4C1-E4FB1609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910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486E9F-34DA-4F73-82FC-036F84313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269E580-89FB-45AF-82EE-D062FD48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DD2C8A-C904-4E61-B4A8-E458A27E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D7128D9-09C2-4A04-9980-6AC14CB5F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5704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1BEB1FB-8D33-4894-B6AB-0B4B52C1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67183A4-C16D-47E3-9050-C0496C46F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19FCF85-64F2-4CD6-8085-FE230CE1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828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7F2B4F-2B24-41B2-8E68-9D4AE050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E1D0264-401A-407B-9B14-E03339C87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94C3053-41DE-44F0-9AAA-932B1C594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FCABC3D-3C74-41B0-9CA1-E88CD2229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76AC67D-338B-4FA2-81C4-5365A0998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71A4F61-13DA-4F21-82F1-AAAB6218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7937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EA0D7A-C2A9-498F-8B8B-82829827C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14C3D34-545F-4629-A333-881CA12F2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9F5599F-E8D2-4BC5-BFA8-8AD79E7BE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1FF4807-8FB3-435A-8C3C-2E01C08C5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C0DD986-49E5-421C-9129-8AA11DABC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95749C9-4CC2-4247-98F0-3B246C72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1728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A9283E-73F1-40F4-AF24-1B2FB12C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EF7A062-9EA4-4B05-A204-244431ED8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A33F29-1221-4F92-92D5-A1ACA9A4F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63024-0546-4012-B49C-D03C2C194DC8}" type="datetimeFigureOut">
              <a:rPr lang="x-none" smtClean="0"/>
              <a:pPr/>
              <a:t>21.12.2020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B9FD3F-0DC4-4A96-8AF8-5354618921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14ED771-5C8B-4D5A-B63F-A29C2680F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66166-31B0-48FA-A464-17553CF0871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99467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994519-AC39-47AD-9B65-0DAEE1B82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71639"/>
            <a:ext cx="7825339" cy="1174282"/>
          </a:xfrm>
        </p:spPr>
        <p:txBody>
          <a:bodyPr>
            <a:normAutofit fontScale="90000"/>
          </a:bodyPr>
          <a:lstStyle/>
          <a:p>
            <a:r>
              <a:rPr lang="uk-UA" sz="4800" b="1" i="1" dirty="0" err="1">
                <a:solidFill>
                  <a:schemeClr val="bg1"/>
                </a:solidFill>
              </a:rPr>
              <a:t>Найробійська</a:t>
            </a:r>
            <a:r>
              <a:rPr lang="uk-UA" sz="4800" b="1" i="1" dirty="0">
                <a:solidFill>
                  <a:schemeClr val="bg1"/>
                </a:solidFill>
              </a:rPr>
              <a:t> конвенція та система її </a:t>
            </a:r>
            <a:r>
              <a:rPr lang="uk-UA" sz="4800" b="1" i="1" dirty="0" smtClean="0">
                <a:solidFill>
                  <a:schemeClr val="bg1"/>
                </a:solidFill>
              </a:rPr>
              <a:t>регулювання</a:t>
            </a:r>
            <a:r>
              <a:rPr lang="uk-UA" sz="4800" b="1" dirty="0">
                <a:solidFill>
                  <a:schemeClr val="bg1"/>
                </a:solidFill>
              </a:rPr>
              <a:t>.</a:t>
            </a:r>
            <a:endParaRPr lang="x-none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09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8F38DF2-7A8F-4B92-A4CE-2B114E867241}"/>
              </a:ext>
            </a:extLst>
          </p:cNvPr>
          <p:cNvSpPr/>
          <p:nvPr/>
        </p:nvSpPr>
        <p:spPr>
          <a:xfrm>
            <a:off x="1" y="11671"/>
            <a:ext cx="12192000" cy="6846329"/>
          </a:xfrm>
          <a:prstGeom prst="rect">
            <a:avLst/>
          </a:prstGeom>
          <a:solidFill>
            <a:schemeClr val="tx1">
              <a:lumMod val="65000"/>
              <a:lumOff val="35000"/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87115657-603C-408C-9B4B-62D68C74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90" y="764850"/>
            <a:ext cx="9893969" cy="4673424"/>
          </a:xfrm>
        </p:spPr>
        <p:txBody>
          <a:bodyPr>
            <a:noAutofit/>
          </a:bodyPr>
          <a:lstStyle/>
          <a:p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Світовий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океан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має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вагоме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значення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у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життєзабезпеченні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населення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будь-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якого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континенту. Але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науково-технічний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прогрес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негативно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позначився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на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життєздатності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океану –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інтенсивне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судноплавство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активізація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видобутку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нафти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і газу на континентальному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шельфі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скидання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в моря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нафтових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і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радіоактивних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відходів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призвели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до тяжких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наслідків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забруднення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морських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просторів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порушення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екологічної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рівноваги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в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Світовому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океані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. З метою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охорони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останнього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було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прийнято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цілу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низку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багатосторонніх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і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регіональних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угод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на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міжнародному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рівні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усвідомлюючи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той факт,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що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затонулі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судна,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якщо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їх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не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видалено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можуть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становити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небезпеку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для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судноплавства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чи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морського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bg1">
                    <a:lumMod val="95000"/>
                  </a:schemeClr>
                </a:solidFill>
              </a:rPr>
              <a:t>середовища</a:t>
            </a:r>
            <a:r>
              <a:rPr lang="ru-RU" i="1" dirty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x-none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7554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A9FD8B33-917B-4907-AD18-C3B1B263E2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6529" y="96253"/>
            <a:ext cx="3416969" cy="202130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DC56568-3226-4550-A456-63388DF4B5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6528" y="2117558"/>
            <a:ext cx="3416969" cy="17878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72182A6-69DE-45F7-901A-C37BA193BEA5}"/>
              </a:ext>
            </a:extLst>
          </p:cNvPr>
          <p:cNvSpPr txBox="1"/>
          <p:nvPr/>
        </p:nvSpPr>
        <p:spPr>
          <a:xfrm>
            <a:off x="5168766" y="650747"/>
            <a:ext cx="5871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залежності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від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місця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розташування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, судно яке затонуло, становить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загрозу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для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навігації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судна і для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безпеки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його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екіпажу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x-none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F3771C7-7D5E-479D-8E8A-8EC08B493C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8104472" y="2866167"/>
            <a:ext cx="3696100" cy="192257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E3F8AC2-0EF0-4B6A-B4A3-328A923365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4472" y="4805480"/>
            <a:ext cx="3696100" cy="192257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DD1AFD2-5FE1-42D9-B61A-081192819087}"/>
              </a:ext>
            </a:extLst>
          </p:cNvPr>
          <p:cNvSpPr txBox="1"/>
          <p:nvPr/>
        </p:nvSpPr>
        <p:spPr>
          <a:xfrm>
            <a:off x="1116528" y="4882482"/>
            <a:ext cx="59997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залежності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від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природи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вантажу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аварія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може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загрожувати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морському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та прибережному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навколишньому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6">
                    <a:lumMod val="50000"/>
                  </a:schemeClr>
                </a:solidFill>
              </a:rPr>
              <a:t>середовищу</a:t>
            </a:r>
            <a:endParaRPr lang="x-none" sz="24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D85F7D8-31FC-4FCD-A179-36FE142805C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94790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A6C2A142-47C4-4384-931B-A2BE721EFF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9387" y="259165"/>
            <a:ext cx="4660489" cy="2336526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AED574-B7F1-47A3-AFB5-7ABDFACDC0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63354" y="2595691"/>
            <a:ext cx="5139889" cy="25891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A9337D0-875F-4CEA-91FD-CA6D8336DA74}"/>
              </a:ext>
            </a:extLst>
          </p:cNvPr>
          <p:cNvSpPr txBox="1"/>
          <p:nvPr/>
        </p:nvSpPr>
        <p:spPr>
          <a:xfrm>
            <a:off x="433137" y="785189"/>
            <a:ext cx="49955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Якщо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наслідки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аварії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не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ліквідувати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негайно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подальші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витрати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згодом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зростають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Більшість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небезпечних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затонулих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суден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лежить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на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мілині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- в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територіальних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водах, і держава могла б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видаляти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їх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- без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узгодження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 з </a:t>
            </a:r>
            <a:r>
              <a:rPr lang="ru-RU" sz="2000" i="1" dirty="0" err="1">
                <a:solidFill>
                  <a:schemeClr val="accent6">
                    <a:lumMod val="50000"/>
                  </a:schemeClr>
                </a:solidFill>
              </a:rPr>
              <a:t>судновласником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x-none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941C092-6965-4C1C-A150-10B6C32F4482}"/>
              </a:ext>
            </a:extLst>
          </p:cNvPr>
          <p:cNvSpPr txBox="1"/>
          <p:nvPr/>
        </p:nvSpPr>
        <p:spPr>
          <a:xfrm>
            <a:off x="288757" y="3764487"/>
            <a:ext cx="58906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Отже, для врегулювання </a:t>
            </a:r>
            <a:r>
              <a:rPr lang="uk-UA" i="1" dirty="0" smtClean="0"/>
              <a:t>проблем </a:t>
            </a:r>
            <a:r>
              <a:rPr lang="uk-UA" i="1" dirty="0"/>
              <a:t>з  ліквідуванням  затонулих кораблів.</a:t>
            </a:r>
          </a:p>
          <a:p>
            <a:r>
              <a:rPr lang="uk-UA" i="1" dirty="0"/>
              <a:t> </a:t>
            </a:r>
            <a:r>
              <a:rPr lang="ru-RU" i="1" dirty="0" err="1"/>
              <a:t>Була</a:t>
            </a:r>
            <a:r>
              <a:rPr lang="ru-RU" i="1" dirty="0"/>
              <a:t> </a:t>
            </a:r>
            <a:r>
              <a:rPr lang="ru-RU" i="1" dirty="0" err="1"/>
              <a:t>прийнята</a:t>
            </a:r>
            <a:r>
              <a:rPr lang="ru-RU" i="1" dirty="0"/>
              <a:t> </a:t>
            </a:r>
            <a:r>
              <a:rPr lang="ru-RU" i="1" dirty="0" err="1"/>
              <a:t>Найробійська</a:t>
            </a:r>
            <a:r>
              <a:rPr lang="ru-RU" i="1" dirty="0"/>
              <a:t> </a:t>
            </a:r>
            <a:r>
              <a:rPr lang="ru-RU" i="1" dirty="0" err="1"/>
              <a:t>міжнародна</a:t>
            </a:r>
            <a:r>
              <a:rPr lang="ru-RU" i="1" dirty="0"/>
              <a:t> </a:t>
            </a:r>
            <a:r>
              <a:rPr lang="ru-RU" i="1" dirty="0" err="1"/>
              <a:t>конвенція</a:t>
            </a:r>
            <a:r>
              <a:rPr lang="ru-RU" i="1" dirty="0"/>
              <a:t> про</a:t>
            </a:r>
          </a:p>
          <a:p>
            <a:r>
              <a:rPr lang="ru-RU" i="1" dirty="0" err="1"/>
              <a:t>видалення</a:t>
            </a:r>
            <a:r>
              <a:rPr lang="ru-RU" i="1" dirty="0"/>
              <a:t> </a:t>
            </a:r>
            <a:r>
              <a:rPr lang="ru-RU" i="1" dirty="0" err="1"/>
              <a:t>затонулих</a:t>
            </a:r>
            <a:r>
              <a:rPr lang="ru-RU" i="1" dirty="0"/>
              <a:t> суден 2007 року, яка вступила у силу 14 </a:t>
            </a:r>
            <a:r>
              <a:rPr lang="ru-RU" i="1" dirty="0" err="1"/>
              <a:t>квітня</a:t>
            </a:r>
            <a:r>
              <a:rPr lang="ru-RU" i="1" dirty="0"/>
              <a:t> 2015 року. На </a:t>
            </a:r>
            <a:r>
              <a:rPr lang="ru-RU" i="1" dirty="0" err="1"/>
              <a:t>сьогоднішній</a:t>
            </a:r>
            <a:r>
              <a:rPr lang="ru-RU" i="1" dirty="0"/>
              <a:t> день </a:t>
            </a:r>
            <a:r>
              <a:rPr lang="ru-RU" i="1" dirty="0" err="1"/>
              <a:t>Конвенція</a:t>
            </a:r>
            <a:r>
              <a:rPr lang="ru-RU" i="1" dirty="0"/>
              <a:t> </a:t>
            </a:r>
            <a:r>
              <a:rPr lang="ru-RU" i="1" dirty="0" err="1"/>
              <a:t>ратифікована</a:t>
            </a:r>
            <a:r>
              <a:rPr lang="ru-RU" i="1" dirty="0"/>
              <a:t> 36 </a:t>
            </a:r>
            <a:r>
              <a:rPr lang="ru-RU" i="1" dirty="0" err="1"/>
              <a:t>країнами</a:t>
            </a:r>
            <a:r>
              <a:rPr lang="ru-RU" i="1" dirty="0"/>
              <a:t>.</a:t>
            </a:r>
            <a:endParaRPr lang="x-none" i="1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2B6445A-ADC8-47F2-A260-B03DEF3B3D35}"/>
              </a:ext>
            </a:extLst>
          </p:cNvPr>
          <p:cNvSpPr/>
          <p:nvPr/>
        </p:nvSpPr>
        <p:spPr>
          <a:xfrm>
            <a:off x="0" y="0"/>
            <a:ext cx="12192000" cy="6708809"/>
          </a:xfrm>
          <a:prstGeom prst="rect">
            <a:avLst/>
          </a:prstGeom>
          <a:noFill/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89111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DBEC083-5FF6-4316-A0C6-B61E44EF529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8BAEF34-D503-4972-8E14-13BD687CDAB1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A6DBC74-6BC9-4D26-A2BE-DF6244E222AA}"/>
              </a:ext>
            </a:extLst>
          </p:cNvPr>
          <p:cNvSpPr txBox="1"/>
          <p:nvPr/>
        </p:nvSpPr>
        <p:spPr>
          <a:xfrm>
            <a:off x="182877" y="518576"/>
            <a:ext cx="77290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</a:rPr>
              <a:t>    </a:t>
            </a:r>
            <a:r>
              <a:rPr lang="ru-RU" sz="2000" i="1" dirty="0" err="1">
                <a:solidFill>
                  <a:schemeClr val="bg1"/>
                </a:solidFill>
              </a:rPr>
              <a:t>Найробійська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міжнародна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конвенція</a:t>
            </a:r>
            <a:r>
              <a:rPr lang="ru-RU" sz="2000" i="1" dirty="0">
                <a:solidFill>
                  <a:schemeClr val="bg1"/>
                </a:solidFill>
              </a:rPr>
              <a:t> створила </a:t>
            </a:r>
            <a:r>
              <a:rPr lang="ru-RU" sz="2000" i="1" dirty="0" err="1">
                <a:solidFill>
                  <a:schemeClr val="bg1"/>
                </a:solidFill>
              </a:rPr>
              <a:t>правову</a:t>
            </a:r>
            <a:r>
              <a:rPr lang="ru-RU" sz="2000" i="1" dirty="0">
                <a:solidFill>
                  <a:schemeClr val="bg1"/>
                </a:solidFill>
              </a:rPr>
              <a:t> основу для </a:t>
            </a:r>
            <a:r>
              <a:rPr lang="ru-RU" sz="2000" i="1" dirty="0" err="1">
                <a:solidFill>
                  <a:schemeClr val="bg1"/>
                </a:solidFill>
              </a:rPr>
              <a:t>ліквідації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наслідків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корабельних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аварій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які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можуть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вплинути</a:t>
            </a:r>
            <a:r>
              <a:rPr lang="ru-RU" sz="2000" i="1" dirty="0">
                <a:solidFill>
                  <a:schemeClr val="bg1"/>
                </a:solidFill>
              </a:rPr>
              <a:t> на </a:t>
            </a:r>
            <a:r>
              <a:rPr lang="ru-RU" sz="2000" i="1" dirty="0" err="1">
                <a:solidFill>
                  <a:schemeClr val="bg1"/>
                </a:solidFill>
              </a:rPr>
              <a:t>безпеку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життя</a:t>
            </a:r>
            <a:r>
              <a:rPr lang="ru-RU" sz="2000" i="1" dirty="0">
                <a:solidFill>
                  <a:schemeClr val="bg1"/>
                </a:solidFill>
              </a:rPr>
              <a:t> людей, </a:t>
            </a:r>
            <a:r>
              <a:rPr lang="ru-RU" sz="2000" i="1" dirty="0" err="1">
                <a:solidFill>
                  <a:schemeClr val="bg1"/>
                </a:solidFill>
              </a:rPr>
              <a:t>товарів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власності</a:t>
            </a:r>
            <a:r>
              <a:rPr lang="ru-RU" sz="2000" i="1" dirty="0">
                <a:solidFill>
                  <a:schemeClr val="bg1"/>
                </a:solidFill>
              </a:rPr>
              <a:t> в море, а </a:t>
            </a:r>
            <a:r>
              <a:rPr lang="ru-RU" sz="2000" i="1" dirty="0" err="1">
                <a:solidFill>
                  <a:schemeClr val="bg1"/>
                </a:solidFill>
              </a:rPr>
              <a:t>також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морського</a:t>
            </a:r>
            <a:r>
              <a:rPr lang="ru-RU" sz="2000" i="1" dirty="0">
                <a:solidFill>
                  <a:schemeClr val="bg1"/>
                </a:solidFill>
              </a:rPr>
              <a:t> та прибережного </a:t>
            </a:r>
            <a:r>
              <a:rPr lang="ru-RU" sz="2000" i="1" dirty="0" err="1">
                <a:solidFill>
                  <a:schemeClr val="bg1"/>
                </a:solidFill>
              </a:rPr>
              <a:t>навколишнього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середовища</a:t>
            </a:r>
            <a:r>
              <a:rPr lang="ru-RU" sz="2000" i="1" dirty="0">
                <a:solidFill>
                  <a:schemeClr val="bg1"/>
                </a:solidFill>
              </a:rPr>
              <a:t>.</a:t>
            </a:r>
          </a:p>
          <a:p>
            <a:endParaRPr lang="ru-RU" sz="2000" i="1" dirty="0">
              <a:solidFill>
                <a:schemeClr val="bg1"/>
              </a:solidFill>
            </a:endParaRPr>
          </a:p>
          <a:p>
            <a:r>
              <a:rPr lang="ru-RU" sz="2000" i="1" dirty="0">
                <a:solidFill>
                  <a:schemeClr val="bg1"/>
                </a:solidFill>
              </a:rPr>
              <a:t>    </a:t>
            </a:r>
            <a:r>
              <a:rPr lang="ru-RU" sz="2000" i="1" dirty="0" err="1">
                <a:solidFill>
                  <a:schemeClr val="bg1"/>
                </a:solidFill>
              </a:rPr>
              <a:t>Судновласники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нестимуть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фінансову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відповідальність</a:t>
            </a:r>
            <a:r>
              <a:rPr lang="ru-RU" sz="2000" i="1" dirty="0">
                <a:solidFill>
                  <a:schemeClr val="bg1"/>
                </a:solidFill>
              </a:rPr>
              <a:t> шляхом </a:t>
            </a:r>
            <a:r>
              <a:rPr lang="ru-RU" sz="2000" i="1" dirty="0" err="1">
                <a:solidFill>
                  <a:schemeClr val="bg1"/>
                </a:solidFill>
              </a:rPr>
              <a:t>страхування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інших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видів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гарантій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щоб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покрити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витрати</a:t>
            </a:r>
            <a:r>
              <a:rPr lang="ru-RU" sz="2000" i="1" dirty="0">
                <a:solidFill>
                  <a:schemeClr val="bg1"/>
                </a:solidFill>
              </a:rPr>
              <a:t> по </a:t>
            </a:r>
            <a:r>
              <a:rPr lang="ru-RU" sz="2000" i="1" dirty="0" err="1">
                <a:solidFill>
                  <a:schemeClr val="bg1"/>
                </a:solidFill>
              </a:rPr>
              <a:t>ліквідації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наслідків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аварій</a:t>
            </a:r>
            <a:r>
              <a:rPr lang="ru-RU" sz="2000" i="1" dirty="0">
                <a:solidFill>
                  <a:schemeClr val="bg1"/>
                </a:solidFill>
              </a:rPr>
              <a:t>. Державам </a:t>
            </a:r>
            <a:r>
              <a:rPr lang="ru-RU" sz="2000" i="1" dirty="0" err="1">
                <a:solidFill>
                  <a:schemeClr val="bg1"/>
                </a:solidFill>
              </a:rPr>
              <a:t>надана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можливість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безпосередньо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впливати</a:t>
            </a:r>
            <a:r>
              <a:rPr lang="ru-RU" sz="2000" i="1" dirty="0">
                <a:solidFill>
                  <a:schemeClr val="bg1"/>
                </a:solidFill>
              </a:rPr>
              <a:t> на  </a:t>
            </a:r>
            <a:r>
              <a:rPr lang="ru-RU" sz="2000" i="1" dirty="0" err="1">
                <a:solidFill>
                  <a:schemeClr val="bg1"/>
                </a:solidFill>
              </a:rPr>
              <a:t>страховиків</a:t>
            </a:r>
            <a:r>
              <a:rPr lang="ru-RU" sz="2000" i="1" dirty="0">
                <a:solidFill>
                  <a:schemeClr val="bg1"/>
                </a:solidFill>
              </a:rPr>
              <a:t> 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79D4E92-AD9D-4DB9-B303-A2FA6DE924D9}"/>
              </a:ext>
            </a:extLst>
          </p:cNvPr>
          <p:cNvSpPr txBox="1"/>
          <p:nvPr/>
        </p:nvSpPr>
        <p:spPr>
          <a:xfrm>
            <a:off x="4302493" y="3763479"/>
            <a:ext cx="74162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solidFill>
                  <a:schemeClr val="bg1"/>
                </a:solidFill>
              </a:rPr>
              <a:t>У </a:t>
            </a:r>
            <a:r>
              <a:rPr lang="ru-RU" sz="2000" i="1" dirty="0" err="1">
                <a:solidFill>
                  <a:schemeClr val="bg1"/>
                </a:solidFill>
              </a:rPr>
              <a:t>тексті</a:t>
            </a:r>
            <a:r>
              <a:rPr lang="ru-RU" sz="2000" i="1" dirty="0">
                <a:solidFill>
                  <a:schemeClr val="bg1"/>
                </a:solidFill>
              </a:rPr>
              <a:t> документа </a:t>
            </a:r>
            <a:r>
              <a:rPr lang="ru-RU" sz="2000" i="1" dirty="0" err="1">
                <a:solidFill>
                  <a:schemeClr val="bg1"/>
                </a:solidFill>
              </a:rPr>
              <a:t>наголошується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що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норми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застосовні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тільки</a:t>
            </a:r>
            <a:r>
              <a:rPr lang="ru-RU" sz="2000" i="1" dirty="0">
                <a:solidFill>
                  <a:schemeClr val="bg1"/>
                </a:solidFill>
              </a:rPr>
              <a:t> до </a:t>
            </a:r>
            <a:r>
              <a:rPr lang="ru-RU" sz="2000" i="1" dirty="0" err="1">
                <a:solidFill>
                  <a:schemeClr val="bg1"/>
                </a:solidFill>
              </a:rPr>
              <a:t>виключної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економічній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зони</a:t>
            </a:r>
            <a:r>
              <a:rPr lang="ru-RU" sz="2000" i="1" dirty="0">
                <a:solidFill>
                  <a:schemeClr val="bg1"/>
                </a:solidFill>
              </a:rPr>
              <a:t> держав, </a:t>
            </a:r>
            <a:r>
              <a:rPr lang="ru-RU" sz="2000" i="1" dirty="0" err="1">
                <a:solidFill>
                  <a:schemeClr val="bg1"/>
                </a:solidFill>
              </a:rPr>
              <a:t>що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підписали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його</a:t>
            </a:r>
            <a:r>
              <a:rPr lang="ru-RU" sz="2000" i="1" dirty="0">
                <a:solidFill>
                  <a:schemeClr val="bg1"/>
                </a:solidFill>
              </a:rPr>
              <a:t>. </a:t>
            </a:r>
            <a:r>
              <a:rPr lang="ru-RU" sz="2000" i="1" dirty="0" err="1">
                <a:solidFill>
                  <a:schemeClr val="bg1"/>
                </a:solidFill>
              </a:rPr>
              <a:t>Ця</a:t>
            </a:r>
            <a:r>
              <a:rPr lang="ru-RU" sz="2000" i="1" dirty="0">
                <a:solidFill>
                  <a:schemeClr val="bg1"/>
                </a:solidFill>
              </a:rPr>
              <a:t> зона </a:t>
            </a:r>
            <a:r>
              <a:rPr lang="ru-RU" sz="2000" i="1" dirty="0" err="1">
                <a:solidFill>
                  <a:schemeClr val="bg1"/>
                </a:solidFill>
              </a:rPr>
              <a:t>тягнеться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від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територіальних</a:t>
            </a:r>
            <a:r>
              <a:rPr lang="ru-RU" sz="2000" i="1" dirty="0">
                <a:solidFill>
                  <a:schemeClr val="bg1"/>
                </a:solidFill>
              </a:rPr>
              <a:t> вод </a:t>
            </a:r>
            <a:r>
              <a:rPr lang="ru-RU" sz="2000" i="1" dirty="0" err="1">
                <a:solidFill>
                  <a:schemeClr val="bg1"/>
                </a:solidFill>
              </a:rPr>
              <a:t>прибережних</a:t>
            </a:r>
            <a:r>
              <a:rPr lang="ru-RU" sz="2000" i="1" dirty="0">
                <a:solidFill>
                  <a:schemeClr val="bg1"/>
                </a:solidFill>
              </a:rPr>
              <a:t> держав на 200 миль </a:t>
            </a:r>
            <a:r>
              <a:rPr lang="ru-RU" sz="2000" i="1" dirty="0" err="1">
                <a:solidFill>
                  <a:schemeClr val="bg1"/>
                </a:solidFill>
              </a:rPr>
              <a:t>від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берегової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лінії</a:t>
            </a:r>
            <a:r>
              <a:rPr lang="ru-RU" sz="2000" i="1" dirty="0">
                <a:solidFill>
                  <a:schemeClr val="bg1"/>
                </a:solidFill>
              </a:rPr>
              <a:t>. </a:t>
            </a:r>
            <a:r>
              <a:rPr lang="ru-RU" sz="2000" i="1" dirty="0" err="1">
                <a:solidFill>
                  <a:schemeClr val="bg1"/>
                </a:solidFill>
              </a:rPr>
              <a:t>Якщо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сторони</a:t>
            </a:r>
            <a:r>
              <a:rPr lang="ru-RU" sz="2000" i="1" dirty="0">
                <a:solidFill>
                  <a:schemeClr val="bg1"/>
                </a:solidFill>
              </a:rPr>
              <a:t>, </a:t>
            </a:r>
            <a:r>
              <a:rPr lang="ru-RU" sz="2000" i="1" dirty="0" err="1">
                <a:solidFill>
                  <a:schemeClr val="bg1"/>
                </a:solidFill>
              </a:rPr>
              <a:t>що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підписали</a:t>
            </a:r>
            <a:r>
              <a:rPr lang="ru-RU" sz="2000" i="1" dirty="0">
                <a:solidFill>
                  <a:schemeClr val="bg1"/>
                </a:solidFill>
              </a:rPr>
              <a:t> документ </a:t>
            </a:r>
            <a:r>
              <a:rPr lang="ru-RU" sz="2000" i="1" dirty="0" err="1">
                <a:solidFill>
                  <a:schemeClr val="bg1"/>
                </a:solidFill>
              </a:rPr>
              <a:t>спеціально</a:t>
            </a:r>
            <a:r>
              <a:rPr lang="ru-RU" sz="2000" i="1" dirty="0">
                <a:solidFill>
                  <a:schemeClr val="bg1"/>
                </a:solidFill>
              </a:rPr>
              <a:t> не </a:t>
            </a:r>
            <a:r>
              <a:rPr lang="ru-RU" sz="2000" i="1" dirty="0" err="1">
                <a:solidFill>
                  <a:schemeClr val="bg1"/>
                </a:solidFill>
              </a:rPr>
              <a:t>відзначили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застереження</a:t>
            </a:r>
            <a:r>
              <a:rPr lang="ru-RU" sz="2000" i="1" dirty="0">
                <a:solidFill>
                  <a:schemeClr val="bg1"/>
                </a:solidFill>
              </a:rPr>
              <a:t> про </a:t>
            </a:r>
            <a:r>
              <a:rPr lang="ru-RU" sz="2000" i="1" dirty="0" err="1">
                <a:solidFill>
                  <a:schemeClr val="bg1"/>
                </a:solidFill>
              </a:rPr>
              <a:t>включення</a:t>
            </a:r>
            <a:r>
              <a:rPr lang="ru-RU" sz="2000" i="1" dirty="0">
                <a:solidFill>
                  <a:schemeClr val="bg1"/>
                </a:solidFill>
              </a:rPr>
              <a:t> в </a:t>
            </a:r>
            <a:r>
              <a:rPr lang="ru-RU" sz="2000" i="1" dirty="0" err="1">
                <a:solidFill>
                  <a:schemeClr val="bg1"/>
                </a:solidFill>
              </a:rPr>
              <a:t>конвенцію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положення</a:t>
            </a:r>
            <a:r>
              <a:rPr lang="ru-RU" sz="2000" i="1" dirty="0">
                <a:solidFill>
                  <a:schemeClr val="bg1"/>
                </a:solidFill>
              </a:rPr>
              <a:t> про </a:t>
            </a:r>
            <a:r>
              <a:rPr lang="ru-RU" sz="2000" i="1" dirty="0" err="1">
                <a:solidFill>
                  <a:schemeClr val="bg1"/>
                </a:solidFill>
              </a:rPr>
              <a:t>територіальні</a:t>
            </a:r>
            <a:r>
              <a:rPr lang="ru-RU" sz="2000" i="1" dirty="0">
                <a:solidFill>
                  <a:schemeClr val="bg1"/>
                </a:solidFill>
              </a:rPr>
              <a:t> води, то </a:t>
            </a:r>
            <a:r>
              <a:rPr lang="ru-RU" sz="2000" i="1" dirty="0" err="1">
                <a:solidFill>
                  <a:schemeClr val="bg1"/>
                </a:solidFill>
              </a:rPr>
              <a:t>ця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умова</a:t>
            </a:r>
            <a:r>
              <a:rPr lang="ru-RU" sz="2000" i="1" dirty="0">
                <a:solidFill>
                  <a:schemeClr val="bg1"/>
                </a:solidFill>
              </a:rPr>
              <a:t> не буде в </a:t>
            </a:r>
            <a:r>
              <a:rPr lang="ru-RU" sz="2000" i="1" dirty="0" err="1">
                <a:solidFill>
                  <a:schemeClr val="bg1"/>
                </a:solidFill>
              </a:rPr>
              <a:t>неї</a:t>
            </a:r>
            <a:r>
              <a:rPr lang="ru-RU" sz="2000" i="1" dirty="0">
                <a:solidFill>
                  <a:schemeClr val="bg1"/>
                </a:solidFill>
              </a:rPr>
              <a:t> </a:t>
            </a:r>
            <a:r>
              <a:rPr lang="ru-RU" sz="2000" i="1" dirty="0" err="1">
                <a:solidFill>
                  <a:schemeClr val="bg1"/>
                </a:solidFill>
              </a:rPr>
              <a:t>входити</a:t>
            </a:r>
            <a:r>
              <a:rPr lang="ru-RU" i="1" dirty="0">
                <a:solidFill>
                  <a:schemeClr val="bg1"/>
                </a:solidFill>
              </a:rPr>
              <a:t>.</a:t>
            </a:r>
            <a:endParaRPr lang="x-non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9879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chemeClr val="accent1">
                <a:lumMod val="20000"/>
                <a:lumOff val="80000"/>
              </a:schemeClr>
            </a:gs>
            <a:gs pos="8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C2CB03-7AC8-4E5C-8C8E-466464026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82" y="122454"/>
            <a:ext cx="11365430" cy="994077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Bahnschrift" panose="020B0502040204020203" pitchFamily="34" charset="0"/>
              </a:rPr>
              <a:t>Основні</a:t>
            </a:r>
            <a:r>
              <a:rPr lang="ru-RU" sz="2800" dirty="0">
                <a:latin typeface="Bahnschrift" panose="020B0502040204020203" pitchFamily="34" charset="0"/>
              </a:rPr>
              <a:t> </a:t>
            </a:r>
            <a:r>
              <a:rPr lang="ru-RU" sz="2800" dirty="0" err="1">
                <a:latin typeface="Bahnschrift" panose="020B0502040204020203" pitchFamily="34" charset="0"/>
              </a:rPr>
              <a:t>положення</a:t>
            </a:r>
            <a:r>
              <a:rPr lang="ru-RU" sz="2800" dirty="0">
                <a:latin typeface="Bahnschrift" panose="020B0502040204020203" pitchFamily="34" charset="0"/>
              </a:rPr>
              <a:t> </a:t>
            </a:r>
            <a:r>
              <a:rPr lang="ru-RU" sz="2800" dirty="0" err="1">
                <a:latin typeface="Bahnschrift" panose="020B0502040204020203" pitchFamily="34" charset="0"/>
              </a:rPr>
              <a:t>Найробійської</a:t>
            </a:r>
            <a:r>
              <a:rPr lang="ru-RU" sz="2800" dirty="0">
                <a:latin typeface="Bahnschrift" panose="020B0502040204020203" pitchFamily="34" charset="0"/>
              </a:rPr>
              <a:t> </a:t>
            </a:r>
            <a:r>
              <a:rPr lang="ru-RU" sz="2800" dirty="0" err="1">
                <a:latin typeface="Bahnschrift" panose="020B0502040204020203" pitchFamily="34" charset="0"/>
              </a:rPr>
              <a:t>Міжнародної</a:t>
            </a:r>
            <a:r>
              <a:rPr lang="ru-RU" sz="2800" dirty="0">
                <a:latin typeface="Bahnschrift" panose="020B0502040204020203" pitchFamily="34" charset="0"/>
              </a:rPr>
              <a:t> </a:t>
            </a:r>
            <a:r>
              <a:rPr lang="ru-RU" sz="2800" dirty="0" err="1">
                <a:latin typeface="Bahnschrift" panose="020B0502040204020203" pitchFamily="34" charset="0"/>
              </a:rPr>
              <a:t>конвенції</a:t>
            </a:r>
            <a:r>
              <a:rPr lang="ru-RU" sz="2800" dirty="0">
                <a:latin typeface="Bahnschrift" panose="020B0502040204020203" pitchFamily="34" charset="0"/>
              </a:rPr>
              <a:t> про </a:t>
            </a:r>
            <a:r>
              <a:rPr lang="ru-RU" sz="2800" dirty="0" err="1">
                <a:latin typeface="Bahnschrift" panose="020B0502040204020203" pitchFamily="34" charset="0"/>
              </a:rPr>
              <a:t>видалення</a:t>
            </a:r>
            <a:r>
              <a:rPr lang="ru-RU" sz="2800" dirty="0">
                <a:latin typeface="Bahnschrift" panose="020B0502040204020203" pitchFamily="34" charset="0"/>
              </a:rPr>
              <a:t> </a:t>
            </a:r>
            <a:r>
              <a:rPr lang="ru-RU" sz="2800" dirty="0" err="1">
                <a:latin typeface="Bahnschrift" panose="020B0502040204020203" pitchFamily="34" charset="0"/>
              </a:rPr>
              <a:t>затонулих</a:t>
            </a:r>
            <a:r>
              <a:rPr lang="ru-RU" sz="2800" dirty="0">
                <a:latin typeface="Bahnschrift" panose="020B0502040204020203" pitchFamily="34" charset="0"/>
              </a:rPr>
              <a:t> суден</a:t>
            </a:r>
            <a:endParaRPr lang="x-none" sz="28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104F5A-D81A-4F08-9B9D-C0E9A038E46D}"/>
              </a:ext>
            </a:extLst>
          </p:cNvPr>
          <p:cNvSpPr txBox="1"/>
          <p:nvPr/>
        </p:nvSpPr>
        <p:spPr>
          <a:xfrm>
            <a:off x="558266" y="1790299"/>
            <a:ext cx="113654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1</a:t>
            </a:r>
            <a:r>
              <a:rPr lang="ru-RU" sz="1600" i="1" dirty="0"/>
              <a:t>. </a:t>
            </a:r>
            <a:r>
              <a:rPr lang="ru-RU" sz="1600" i="1" dirty="0" err="1"/>
              <a:t>Основна</a:t>
            </a:r>
            <a:r>
              <a:rPr lang="ru-RU" sz="1600" i="1" dirty="0"/>
              <a:t> мета </a:t>
            </a:r>
            <a:r>
              <a:rPr lang="ru-RU" sz="1600" i="1" dirty="0" err="1"/>
              <a:t>конвенції</a:t>
            </a:r>
            <a:r>
              <a:rPr lang="ru-RU" sz="1600" i="1" dirty="0"/>
              <a:t> </a:t>
            </a:r>
            <a:r>
              <a:rPr lang="ru-RU" sz="1600" i="1" dirty="0" err="1"/>
              <a:t>полягає</a:t>
            </a:r>
            <a:r>
              <a:rPr lang="ru-RU" sz="1600" i="1" dirty="0"/>
              <a:t> у </a:t>
            </a:r>
            <a:r>
              <a:rPr lang="ru-RU" sz="1600" i="1" dirty="0" err="1"/>
              <a:t>розробці</a:t>
            </a:r>
            <a:r>
              <a:rPr lang="ru-RU" sz="1600" i="1" dirty="0"/>
              <a:t> та </a:t>
            </a:r>
            <a:r>
              <a:rPr lang="ru-RU" sz="1600" i="1" dirty="0" err="1"/>
              <a:t>впровадженні</a:t>
            </a:r>
            <a:r>
              <a:rPr lang="ru-RU" sz="1600" i="1" dirty="0"/>
              <a:t> </a:t>
            </a:r>
            <a:r>
              <a:rPr lang="ru-RU" sz="1600" i="1" dirty="0" err="1"/>
              <a:t>єдиних</a:t>
            </a:r>
            <a:r>
              <a:rPr lang="ru-RU" sz="1600" i="1" dirty="0"/>
              <a:t> </a:t>
            </a:r>
            <a:r>
              <a:rPr lang="ru-RU" sz="1600" i="1" dirty="0" err="1"/>
              <a:t>міжнародних</a:t>
            </a:r>
            <a:r>
              <a:rPr lang="ru-RU" sz="1600" i="1" dirty="0"/>
              <a:t> правил і процедур по </a:t>
            </a:r>
            <a:r>
              <a:rPr lang="ru-RU" sz="1600" i="1" dirty="0" err="1"/>
              <a:t>швидкому</a:t>
            </a:r>
            <a:r>
              <a:rPr lang="ru-RU" sz="1600" i="1" dirty="0"/>
              <a:t> та </a:t>
            </a:r>
            <a:r>
              <a:rPr lang="ru-RU" sz="1600" i="1" dirty="0" err="1"/>
              <a:t>ефективному</a:t>
            </a:r>
            <a:r>
              <a:rPr lang="ru-RU" sz="1600" i="1" dirty="0"/>
              <a:t> </a:t>
            </a:r>
            <a:r>
              <a:rPr lang="ru-RU" sz="1600" i="1" dirty="0" err="1"/>
              <a:t>видаленню</a:t>
            </a:r>
            <a:r>
              <a:rPr lang="ru-RU" sz="1600" i="1" dirty="0"/>
              <a:t> </a:t>
            </a:r>
            <a:r>
              <a:rPr lang="ru-RU" sz="1600" i="1" dirty="0" err="1"/>
              <a:t>затонулих</a:t>
            </a:r>
            <a:r>
              <a:rPr lang="ru-RU" sz="1600" i="1" dirty="0"/>
              <a:t> суден і </a:t>
            </a:r>
            <a:r>
              <a:rPr lang="ru-RU" sz="1600" i="1" dirty="0" err="1"/>
              <a:t>виплати</a:t>
            </a:r>
            <a:r>
              <a:rPr lang="ru-RU" sz="1600" i="1" dirty="0"/>
              <a:t> </a:t>
            </a:r>
            <a:r>
              <a:rPr lang="ru-RU" sz="1600" i="1" dirty="0" err="1"/>
              <a:t>компенсацій</a:t>
            </a:r>
            <a:r>
              <a:rPr lang="ru-RU" sz="1600" i="1" dirty="0"/>
              <a:t> за </a:t>
            </a:r>
            <a:r>
              <a:rPr lang="ru-RU" sz="1600" i="1" dirty="0" err="1"/>
              <a:t>завдані</a:t>
            </a:r>
            <a:r>
              <a:rPr lang="ru-RU" sz="1600" i="1" dirty="0"/>
              <a:t> </a:t>
            </a:r>
            <a:r>
              <a:rPr lang="ru-RU" sz="1600" i="1" dirty="0" err="1"/>
              <a:t>витрати</a:t>
            </a:r>
            <a:r>
              <a:rPr lang="ru-RU" sz="1600" i="1" dirty="0"/>
              <a:t>.</a:t>
            </a:r>
            <a:endParaRPr lang="x-none" sz="16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A308164-0494-458A-99E8-E57373F063F0}"/>
              </a:ext>
            </a:extLst>
          </p:cNvPr>
          <p:cNvSpPr txBox="1"/>
          <p:nvPr/>
        </p:nvSpPr>
        <p:spPr>
          <a:xfrm>
            <a:off x="558265" y="2359685"/>
            <a:ext cx="11184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2.Конвенція </a:t>
            </a:r>
            <a:r>
              <a:rPr lang="ru-RU" sz="1600" i="1" dirty="0" err="1"/>
              <a:t>встановлює</a:t>
            </a:r>
            <a:r>
              <a:rPr lang="ru-RU" sz="1600" i="1" dirty="0"/>
              <a:t> </a:t>
            </a:r>
            <a:r>
              <a:rPr lang="ru-RU" sz="1600" i="1" dirty="0" err="1"/>
              <a:t>фінансову</a:t>
            </a:r>
            <a:r>
              <a:rPr lang="ru-RU" sz="1600" i="1" dirty="0"/>
              <a:t> </a:t>
            </a:r>
            <a:r>
              <a:rPr lang="ru-RU" sz="1600" i="1" dirty="0" err="1"/>
              <a:t>відповідальність</a:t>
            </a:r>
            <a:r>
              <a:rPr lang="ru-RU" sz="1600" i="1" dirty="0"/>
              <a:t> </a:t>
            </a:r>
            <a:r>
              <a:rPr lang="ru-RU" sz="1600" i="1" dirty="0" err="1"/>
              <a:t>судновласника</a:t>
            </a:r>
            <a:r>
              <a:rPr lang="ru-RU" sz="1600" i="1" dirty="0"/>
              <a:t> за </a:t>
            </a:r>
            <a:r>
              <a:rPr lang="ru-RU" sz="1600" i="1" dirty="0" err="1"/>
              <a:t>видалення</a:t>
            </a:r>
            <a:r>
              <a:rPr lang="ru-RU" sz="1600" i="1" dirty="0"/>
              <a:t> </a:t>
            </a:r>
            <a:r>
              <a:rPr lang="ru-RU" sz="1600" i="1" dirty="0" err="1"/>
              <a:t>свого</a:t>
            </a:r>
            <a:r>
              <a:rPr lang="ru-RU" sz="1600" i="1" dirty="0"/>
              <a:t> </a:t>
            </a:r>
            <a:r>
              <a:rPr lang="ru-RU" sz="1600" i="1" dirty="0" err="1"/>
              <a:t>затонулого</a:t>
            </a:r>
            <a:r>
              <a:rPr lang="ru-RU" sz="1600" i="1" dirty="0"/>
              <a:t> судна</a:t>
            </a:r>
            <a:r>
              <a:rPr lang="ru-RU" dirty="0"/>
              <a:t>.</a:t>
            </a:r>
            <a:endParaRPr lang="x-non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9BBE5E0-C087-47D9-8A14-1989708DCABD}"/>
              </a:ext>
            </a:extLst>
          </p:cNvPr>
          <p:cNvSpPr txBox="1"/>
          <p:nvPr/>
        </p:nvSpPr>
        <p:spPr>
          <a:xfrm>
            <a:off x="5640404" y="2974206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x-non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17E0C2A-26E0-4BF4-A6CE-57A7684FC95C}"/>
              </a:ext>
            </a:extLst>
          </p:cNvPr>
          <p:cNvSpPr txBox="1"/>
          <p:nvPr/>
        </p:nvSpPr>
        <p:spPr>
          <a:xfrm>
            <a:off x="558265" y="2729017"/>
            <a:ext cx="10789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3.Капітан і </a:t>
            </a:r>
            <a:r>
              <a:rPr lang="ru-RU" sz="1600" i="1" dirty="0" err="1"/>
              <a:t>власник</a:t>
            </a:r>
            <a:r>
              <a:rPr lang="ru-RU" sz="1600" i="1" dirty="0"/>
              <a:t> судна, </a:t>
            </a:r>
            <a:r>
              <a:rPr lang="ru-RU" sz="1600" i="1" dirty="0" err="1"/>
              <a:t>зобов'язані</a:t>
            </a:r>
            <a:r>
              <a:rPr lang="ru-RU" sz="1600" i="1" dirty="0"/>
              <a:t> </a:t>
            </a:r>
            <a:r>
              <a:rPr lang="ru-RU" sz="1600" i="1" dirty="0" err="1"/>
              <a:t>негайно</a:t>
            </a:r>
            <a:r>
              <a:rPr lang="ru-RU" sz="1600" i="1" dirty="0"/>
              <a:t> </a:t>
            </a:r>
            <a:r>
              <a:rPr lang="ru-RU" sz="1600" i="1" dirty="0" err="1"/>
              <a:t>повідомити</a:t>
            </a:r>
            <a:r>
              <a:rPr lang="ru-RU" sz="1600" i="1" dirty="0"/>
              <a:t> </a:t>
            </a:r>
            <a:r>
              <a:rPr lang="ru-RU" sz="1600" i="1" dirty="0" err="1"/>
              <a:t>прибережну</a:t>
            </a:r>
            <a:r>
              <a:rPr lang="ru-RU" sz="1600" i="1" dirty="0"/>
              <a:t> державу, в </a:t>
            </a:r>
            <a:r>
              <a:rPr lang="ru-RU" sz="1600" i="1" dirty="0" err="1"/>
              <a:t>разі</a:t>
            </a:r>
            <a:r>
              <a:rPr lang="ru-RU" sz="1600" i="1" dirty="0"/>
              <a:t> </a:t>
            </a:r>
            <a:r>
              <a:rPr lang="ru-RU" sz="1600" i="1" dirty="0" err="1"/>
              <a:t>якщо</a:t>
            </a:r>
            <a:r>
              <a:rPr lang="ru-RU" sz="1600" i="1" dirty="0"/>
              <a:t> </a:t>
            </a:r>
            <a:r>
              <a:rPr lang="ru-RU" sz="1600" i="1" dirty="0" err="1"/>
              <a:t>їх</a:t>
            </a:r>
            <a:r>
              <a:rPr lang="ru-RU" sz="1600" i="1" dirty="0"/>
              <a:t> судно </a:t>
            </a:r>
            <a:r>
              <a:rPr lang="ru-RU" sz="1600" i="1" dirty="0" err="1"/>
              <a:t>потрапило</a:t>
            </a:r>
            <a:r>
              <a:rPr lang="ru-RU" sz="1600" i="1" dirty="0"/>
              <a:t> в </a:t>
            </a:r>
            <a:r>
              <a:rPr lang="ru-RU" sz="1600" i="1" dirty="0" err="1"/>
              <a:t>морську</a:t>
            </a:r>
            <a:r>
              <a:rPr lang="ru-RU" sz="1600" i="1" dirty="0"/>
              <a:t> </a:t>
            </a:r>
            <a:r>
              <a:rPr lang="ru-RU" sz="1600" i="1" dirty="0" err="1"/>
              <a:t>аварію</a:t>
            </a:r>
            <a:r>
              <a:rPr lang="ru-RU" sz="1600" i="1" dirty="0"/>
              <a:t>, в </a:t>
            </a:r>
            <a:r>
              <a:rPr lang="ru-RU" sz="1600" i="1" dirty="0" err="1"/>
              <a:t>результаті</a:t>
            </a:r>
            <a:r>
              <a:rPr lang="ru-RU" sz="1600" i="1" dirty="0"/>
              <a:t> </a:t>
            </a:r>
            <a:r>
              <a:rPr lang="ru-RU" sz="1600" i="1" dirty="0" err="1"/>
              <a:t>якої</a:t>
            </a:r>
            <a:r>
              <a:rPr lang="ru-RU" sz="1600" i="1" dirty="0"/>
              <a:t> </a:t>
            </a:r>
            <a:r>
              <a:rPr lang="ru-RU" sz="1600" i="1" dirty="0" err="1"/>
              <a:t>воно</a:t>
            </a:r>
            <a:r>
              <a:rPr lang="ru-RU" sz="1600" i="1" dirty="0"/>
              <a:t> затонуло.</a:t>
            </a:r>
            <a:endParaRPr lang="x-none" sz="16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F39CB3E-C4F6-4500-AA94-89B7B957CAFA}"/>
              </a:ext>
            </a:extLst>
          </p:cNvPr>
          <p:cNvSpPr txBox="1"/>
          <p:nvPr/>
        </p:nvSpPr>
        <p:spPr>
          <a:xfrm>
            <a:off x="558265" y="3298403"/>
            <a:ext cx="10789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4.Відповідальність </a:t>
            </a:r>
            <a:r>
              <a:rPr lang="ru-RU" sz="1600" i="1" dirty="0" err="1"/>
              <a:t>судновласника</a:t>
            </a:r>
            <a:r>
              <a:rPr lang="ru-RU" sz="1600" i="1" dirty="0"/>
              <a:t> </a:t>
            </a:r>
            <a:r>
              <a:rPr lang="ru-RU" sz="1600" i="1" dirty="0" err="1"/>
              <a:t>обмежується</a:t>
            </a:r>
            <a:r>
              <a:rPr lang="ru-RU" sz="1600" i="1" dirty="0"/>
              <a:t> </a:t>
            </a:r>
            <a:r>
              <a:rPr lang="ru-RU" sz="1600" i="1" dirty="0" err="1"/>
              <a:t>розмірами</a:t>
            </a:r>
            <a:r>
              <a:rPr lang="ru-RU" sz="1600" i="1" dirty="0"/>
              <a:t> </a:t>
            </a:r>
            <a:r>
              <a:rPr lang="ru-RU" sz="1600" i="1" dirty="0" err="1"/>
              <a:t>відшкодування</a:t>
            </a:r>
            <a:r>
              <a:rPr lang="ru-RU" sz="1600" i="1" dirty="0"/>
              <a:t> </a:t>
            </a:r>
            <a:r>
              <a:rPr lang="ru-RU" sz="1600" i="1" dirty="0" err="1"/>
              <a:t>відповідальності</a:t>
            </a:r>
            <a:r>
              <a:rPr lang="ru-RU" sz="1600" i="1" dirty="0"/>
              <a:t> </a:t>
            </a:r>
            <a:r>
              <a:rPr lang="ru-RU" sz="1600" i="1" dirty="0" err="1"/>
              <a:t>відповідно</a:t>
            </a:r>
            <a:r>
              <a:rPr lang="ru-RU" sz="1600" i="1" dirty="0"/>
              <a:t> до </a:t>
            </a:r>
            <a:r>
              <a:rPr lang="ru-RU" sz="1600" i="1" dirty="0" err="1"/>
              <a:t>Конвенції</a:t>
            </a:r>
            <a:r>
              <a:rPr lang="ru-RU" sz="1600" i="1" dirty="0"/>
              <a:t> 1976 року про </a:t>
            </a:r>
            <a:r>
              <a:rPr lang="ru-RU" sz="1600" i="1" dirty="0" err="1"/>
              <a:t>обмеження</a:t>
            </a:r>
            <a:r>
              <a:rPr lang="ru-RU" sz="1600" i="1" dirty="0"/>
              <a:t> </a:t>
            </a:r>
            <a:r>
              <a:rPr lang="ru-RU" sz="1600" i="1" dirty="0" err="1"/>
              <a:t>відповідальності</a:t>
            </a:r>
            <a:r>
              <a:rPr lang="ru-RU" sz="1600" i="1" dirty="0"/>
              <a:t> по </a:t>
            </a:r>
            <a:r>
              <a:rPr lang="ru-RU" sz="1600" i="1" dirty="0" err="1"/>
              <a:t>морських</a:t>
            </a:r>
            <a:r>
              <a:rPr lang="ru-RU" sz="1600" i="1" dirty="0"/>
              <a:t> </a:t>
            </a:r>
            <a:r>
              <a:rPr lang="ru-RU" sz="1600" i="1" dirty="0" err="1"/>
              <a:t>претензіям</a:t>
            </a:r>
            <a:r>
              <a:rPr lang="ru-RU" sz="1600" i="1" dirty="0"/>
              <a:t>, з поправками до </a:t>
            </a:r>
            <a:r>
              <a:rPr lang="ru-RU" sz="1600" i="1" dirty="0" err="1"/>
              <a:t>неї</a:t>
            </a:r>
            <a:r>
              <a:rPr lang="ru-RU" sz="1600" i="1" dirty="0"/>
              <a:t> </a:t>
            </a:r>
            <a:r>
              <a:rPr lang="ru-RU" sz="1600" i="1" dirty="0" err="1"/>
              <a:t>прийняті</a:t>
            </a:r>
            <a:r>
              <a:rPr lang="ru-RU" sz="1600" i="1" dirty="0"/>
              <a:t> Протоколом 1996 року.</a:t>
            </a:r>
            <a:endParaRPr lang="x-none" sz="16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2E2CB1E-A7AB-4212-8873-43B0AD9DEEE0}"/>
              </a:ext>
            </a:extLst>
          </p:cNvPr>
          <p:cNvSpPr txBox="1"/>
          <p:nvPr/>
        </p:nvSpPr>
        <p:spPr>
          <a:xfrm>
            <a:off x="558265" y="4128984"/>
            <a:ext cx="111845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5. </a:t>
            </a:r>
            <a:r>
              <a:rPr lang="ru-RU" sz="1600" i="1" dirty="0" err="1"/>
              <a:t>Поняття</a:t>
            </a:r>
            <a:r>
              <a:rPr lang="ru-RU" sz="1600" i="1" dirty="0"/>
              <a:t> «</a:t>
            </a:r>
            <a:r>
              <a:rPr lang="ru-RU" sz="1600" i="1" dirty="0" err="1"/>
              <a:t>пов'язані</a:t>
            </a:r>
            <a:r>
              <a:rPr lang="ru-RU" sz="1600" i="1" dirty="0"/>
              <a:t> з ним </a:t>
            </a:r>
            <a:r>
              <a:rPr lang="ru-RU" sz="1600" i="1" dirty="0" err="1"/>
              <a:t>інтереси</a:t>
            </a:r>
            <a:r>
              <a:rPr lang="ru-RU" sz="1600" i="1" dirty="0"/>
              <a:t>» </a:t>
            </a:r>
            <a:r>
              <a:rPr lang="ru-RU" sz="1600" i="1" dirty="0" err="1"/>
              <a:t>означає</a:t>
            </a:r>
            <a:r>
              <a:rPr lang="ru-RU" sz="1600" i="1" dirty="0"/>
              <a:t> </a:t>
            </a:r>
            <a:r>
              <a:rPr lang="ru-RU" sz="1600" i="1" dirty="0" err="1"/>
              <a:t>інтереси</a:t>
            </a:r>
            <a:r>
              <a:rPr lang="ru-RU" sz="1600" i="1" dirty="0"/>
              <a:t> </a:t>
            </a:r>
            <a:r>
              <a:rPr lang="ru-RU" sz="1600" i="1" dirty="0" err="1"/>
              <a:t>прибережної</a:t>
            </a:r>
            <a:r>
              <a:rPr lang="ru-RU" sz="1600" i="1" dirty="0"/>
              <a:t> </a:t>
            </a:r>
            <a:r>
              <a:rPr lang="ru-RU" sz="1600" i="1" dirty="0" err="1"/>
              <a:t>держави</a:t>
            </a:r>
            <a:r>
              <a:rPr lang="ru-RU" sz="1600" i="1" dirty="0"/>
              <a:t>, </a:t>
            </a:r>
            <a:r>
              <a:rPr lang="ru-RU" sz="1600" i="1" dirty="0" err="1"/>
              <a:t>безпосередньо</a:t>
            </a:r>
            <a:r>
              <a:rPr lang="ru-RU" sz="1600" i="1" dirty="0"/>
              <a:t> </a:t>
            </a:r>
            <a:r>
              <a:rPr lang="ru-RU" sz="1600" i="1" dirty="0" err="1"/>
              <a:t>які</a:t>
            </a:r>
            <a:r>
              <a:rPr lang="ru-RU" sz="1600" i="1" dirty="0"/>
              <a:t> </a:t>
            </a:r>
            <a:r>
              <a:rPr lang="ru-RU" sz="1600" i="1" dirty="0" err="1"/>
              <a:t>затронуті</a:t>
            </a:r>
            <a:r>
              <a:rPr lang="ru-RU" sz="1600" i="1" dirty="0"/>
              <a:t> </a:t>
            </a:r>
            <a:r>
              <a:rPr lang="ru-RU" sz="1600" i="1" dirty="0" err="1"/>
              <a:t>затонулим</a:t>
            </a:r>
            <a:r>
              <a:rPr lang="ru-RU" sz="1600" i="1" dirty="0"/>
              <a:t> судном, </a:t>
            </a:r>
            <a:r>
              <a:rPr lang="ru-RU" sz="1600" i="1" dirty="0" err="1"/>
              <a:t>зокрема</a:t>
            </a:r>
            <a:r>
              <a:rPr lang="ru-RU" sz="1600" i="1" dirty="0"/>
              <a:t>:</a:t>
            </a:r>
          </a:p>
          <a:p>
            <a:r>
              <a:rPr lang="ru-RU" sz="1600" i="1" dirty="0"/>
              <a:t>- </a:t>
            </a:r>
            <a:r>
              <a:rPr lang="ru-RU" sz="1600" i="1" dirty="0" err="1"/>
              <a:t>діяльність</a:t>
            </a:r>
            <a:r>
              <a:rPr lang="ru-RU" sz="1600" i="1" dirty="0"/>
              <a:t> на </a:t>
            </a:r>
            <a:r>
              <a:rPr lang="ru-RU" sz="1600" i="1" dirty="0" err="1"/>
              <a:t>морському</a:t>
            </a:r>
            <a:r>
              <a:rPr lang="ru-RU" sz="1600" i="1" dirty="0"/>
              <a:t> </a:t>
            </a:r>
            <a:r>
              <a:rPr lang="ru-RU" sz="1600" i="1" dirty="0" err="1"/>
              <a:t>узбережжі</a:t>
            </a:r>
            <a:r>
              <a:rPr lang="ru-RU" sz="1600" i="1" dirty="0"/>
              <a:t>, в портах, </a:t>
            </a:r>
            <a:r>
              <a:rPr lang="ru-RU" sz="1600" i="1" dirty="0" err="1"/>
              <a:t>включаючи</a:t>
            </a:r>
            <a:r>
              <a:rPr lang="ru-RU" sz="1600" i="1" dirty="0"/>
              <a:t> </a:t>
            </a:r>
            <a:r>
              <a:rPr lang="ru-RU" sz="1600" i="1" dirty="0" err="1"/>
              <a:t>рибальство</a:t>
            </a:r>
            <a:r>
              <a:rPr lang="ru-RU" sz="1600" i="1" dirty="0"/>
              <a:t>, яка є </a:t>
            </a:r>
            <a:r>
              <a:rPr lang="ru-RU" sz="1600" i="1" dirty="0" err="1"/>
              <a:t>важливим</a:t>
            </a:r>
            <a:r>
              <a:rPr lang="ru-RU" sz="1600" i="1" dirty="0"/>
              <a:t> </a:t>
            </a:r>
            <a:r>
              <a:rPr lang="ru-RU" sz="1600" i="1" dirty="0" err="1"/>
              <a:t>джерелом</a:t>
            </a:r>
            <a:r>
              <a:rPr lang="ru-RU" sz="1600" i="1" dirty="0"/>
              <a:t> </a:t>
            </a:r>
            <a:r>
              <a:rPr lang="ru-RU" sz="1600" i="1" dirty="0" err="1"/>
              <a:t>коштів</a:t>
            </a:r>
            <a:r>
              <a:rPr lang="ru-RU" sz="1600" i="1" dirty="0"/>
              <a:t> для </a:t>
            </a:r>
            <a:r>
              <a:rPr lang="ru-RU" sz="1600" i="1" dirty="0" err="1"/>
              <a:t>існування</a:t>
            </a:r>
            <a:r>
              <a:rPr lang="ru-RU" sz="1600" i="1" dirty="0"/>
              <a:t> </a:t>
            </a:r>
            <a:r>
              <a:rPr lang="ru-RU" sz="1600" i="1" dirty="0" err="1"/>
              <a:t>зайнятих</a:t>
            </a:r>
            <a:r>
              <a:rPr lang="ru-RU" sz="1600" i="1" dirty="0"/>
              <a:t> у </a:t>
            </a:r>
            <a:r>
              <a:rPr lang="ru-RU" sz="1600" i="1" dirty="0" err="1"/>
              <a:t>ній</a:t>
            </a:r>
            <a:r>
              <a:rPr lang="ru-RU" sz="1600" i="1" dirty="0"/>
              <a:t> людей;</a:t>
            </a:r>
          </a:p>
          <a:p>
            <a:r>
              <a:rPr lang="ru-RU" sz="1600" i="1" dirty="0"/>
              <a:t>- </a:t>
            </a:r>
            <a:r>
              <a:rPr lang="ru-RU" sz="1600" i="1" dirty="0" err="1"/>
              <a:t>привабливість</a:t>
            </a:r>
            <a:r>
              <a:rPr lang="ru-RU" sz="1600" i="1" dirty="0"/>
              <a:t> для туризму та </a:t>
            </a:r>
            <a:r>
              <a:rPr lang="ru-RU" sz="1600" i="1" dirty="0" err="1"/>
              <a:t>інші</a:t>
            </a:r>
            <a:r>
              <a:rPr lang="ru-RU" sz="1600" i="1" dirty="0"/>
              <a:t> </a:t>
            </a:r>
            <a:r>
              <a:rPr lang="ru-RU" sz="1600" i="1" dirty="0" err="1"/>
              <a:t>економічні</a:t>
            </a:r>
            <a:r>
              <a:rPr lang="ru-RU" sz="1600" i="1" dirty="0"/>
              <a:t> </a:t>
            </a:r>
            <a:r>
              <a:rPr lang="ru-RU" sz="1600" i="1" dirty="0" err="1"/>
              <a:t>інтереси</a:t>
            </a:r>
            <a:r>
              <a:rPr lang="ru-RU" sz="1600" i="1" dirty="0"/>
              <a:t> </a:t>
            </a:r>
            <a:r>
              <a:rPr lang="ru-RU" sz="1600" i="1" dirty="0" err="1"/>
              <a:t>даного</a:t>
            </a:r>
            <a:r>
              <a:rPr lang="ru-RU" sz="1600" i="1" dirty="0"/>
              <a:t> </a:t>
            </a:r>
            <a:r>
              <a:rPr lang="ru-RU" sz="1600" i="1" dirty="0" err="1"/>
              <a:t>регіону</a:t>
            </a:r>
            <a:r>
              <a:rPr lang="ru-RU" sz="1600" i="1" dirty="0"/>
              <a:t>;</a:t>
            </a:r>
          </a:p>
          <a:p>
            <a:r>
              <a:rPr lang="ru-RU" sz="1600" i="1" dirty="0"/>
              <a:t>- </a:t>
            </a:r>
            <a:r>
              <a:rPr lang="ru-RU" sz="1600" i="1" dirty="0" err="1"/>
              <a:t>здоров'я</a:t>
            </a:r>
            <a:r>
              <a:rPr lang="ru-RU" sz="1600" i="1" dirty="0"/>
              <a:t> </a:t>
            </a:r>
            <a:r>
              <a:rPr lang="ru-RU" sz="1600" i="1" dirty="0" err="1"/>
              <a:t>жителів</a:t>
            </a:r>
            <a:r>
              <a:rPr lang="ru-RU" sz="1600" i="1" dirty="0"/>
              <a:t> і </a:t>
            </a:r>
            <a:r>
              <a:rPr lang="ru-RU" sz="1600" i="1" dirty="0" err="1"/>
              <a:t>благополуччя</a:t>
            </a:r>
            <a:r>
              <a:rPr lang="ru-RU" sz="1600" i="1" dirty="0"/>
              <a:t> прибережного району, </a:t>
            </a:r>
            <a:r>
              <a:rPr lang="ru-RU" sz="1600" i="1" dirty="0" err="1"/>
              <a:t>включаючи</a:t>
            </a:r>
            <a:r>
              <a:rPr lang="ru-RU" sz="1600" i="1" dirty="0"/>
              <a:t> </a:t>
            </a:r>
            <a:r>
              <a:rPr lang="ru-RU" sz="1600" i="1" dirty="0" err="1"/>
              <a:t>збереження</a:t>
            </a:r>
            <a:r>
              <a:rPr lang="ru-RU" sz="1600" i="1" dirty="0"/>
              <a:t> </a:t>
            </a:r>
            <a:r>
              <a:rPr lang="ru-RU" sz="1600" i="1" dirty="0" err="1"/>
              <a:t>живих</a:t>
            </a:r>
            <a:r>
              <a:rPr lang="ru-RU" sz="1600" i="1" dirty="0"/>
              <a:t> </a:t>
            </a:r>
            <a:r>
              <a:rPr lang="ru-RU" sz="1600" i="1" dirty="0" err="1"/>
              <a:t>ресурсів</a:t>
            </a:r>
            <a:r>
              <a:rPr lang="ru-RU" sz="1600" i="1" dirty="0"/>
              <a:t> моря, </a:t>
            </a:r>
            <a:r>
              <a:rPr lang="ru-RU" sz="1600" i="1" dirty="0" err="1"/>
              <a:t>флори</a:t>
            </a:r>
            <a:r>
              <a:rPr lang="ru-RU" sz="1600" i="1" dirty="0"/>
              <a:t> і </a:t>
            </a:r>
            <a:r>
              <a:rPr lang="ru-RU" sz="1600" i="1" dirty="0" err="1"/>
              <a:t>фауни</a:t>
            </a:r>
            <a:r>
              <a:rPr lang="ru-RU" sz="1600" i="1" dirty="0"/>
              <a:t>;</a:t>
            </a:r>
          </a:p>
          <a:p>
            <a:r>
              <a:rPr lang="ru-RU" sz="1600" i="1" dirty="0"/>
              <a:t>- </a:t>
            </a:r>
            <a:r>
              <a:rPr lang="ru-RU" sz="1600" i="1" dirty="0" err="1"/>
              <a:t>прибережна</a:t>
            </a:r>
            <a:r>
              <a:rPr lang="ru-RU" sz="1600" i="1" dirty="0"/>
              <a:t> і </a:t>
            </a:r>
            <a:r>
              <a:rPr lang="ru-RU" sz="1600" i="1" dirty="0" err="1"/>
              <a:t>підводна</a:t>
            </a:r>
            <a:r>
              <a:rPr lang="ru-RU" sz="1600" i="1" dirty="0"/>
              <a:t> </a:t>
            </a:r>
            <a:r>
              <a:rPr lang="ru-RU" sz="1600" i="1" dirty="0" err="1"/>
              <a:t>інфраструктура</a:t>
            </a:r>
            <a:r>
              <a:rPr lang="ru-RU" sz="1600" i="1" dirty="0"/>
              <a:t> </a:t>
            </a:r>
            <a:r>
              <a:rPr lang="ru-RU" sz="1600" i="1" dirty="0" err="1"/>
              <a:t>регіону</a:t>
            </a:r>
            <a:r>
              <a:rPr lang="ru-RU" sz="1600" i="1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95DD2FD-90E8-4C24-BAA8-BFBFE86FA875}"/>
              </a:ext>
            </a:extLst>
          </p:cNvPr>
          <p:cNvSpPr txBox="1"/>
          <p:nvPr/>
        </p:nvSpPr>
        <p:spPr>
          <a:xfrm>
            <a:off x="558265" y="5904549"/>
            <a:ext cx="11028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6.Визначає заходи </a:t>
            </a:r>
            <a:r>
              <a:rPr lang="ru-RU" sz="1600" i="1" dirty="0" err="1"/>
              <a:t>щодо</a:t>
            </a:r>
            <a:r>
              <a:rPr lang="ru-RU" sz="1600" i="1" dirty="0"/>
              <a:t> </a:t>
            </a:r>
            <a:r>
              <a:rPr lang="ru-RU" sz="1600" i="1" dirty="0" err="1"/>
              <a:t>полегшення</a:t>
            </a:r>
            <a:r>
              <a:rPr lang="ru-RU" sz="1600" i="1" dirty="0"/>
              <a:t> </a:t>
            </a:r>
            <a:r>
              <a:rPr lang="ru-RU" sz="1600" i="1" dirty="0" err="1"/>
              <a:t>видалення</a:t>
            </a:r>
            <a:r>
              <a:rPr lang="ru-RU" sz="1600" i="1" dirty="0"/>
              <a:t> </a:t>
            </a:r>
            <a:r>
              <a:rPr lang="ru-RU" sz="1600" i="1" dirty="0" err="1"/>
              <a:t>затонулих</a:t>
            </a:r>
            <a:r>
              <a:rPr lang="ru-RU" sz="1600" i="1" dirty="0"/>
              <a:t> суден та </a:t>
            </a:r>
            <a:r>
              <a:rPr lang="ru-RU" sz="1600" i="1" dirty="0" err="1"/>
              <a:t>передбачає</a:t>
            </a:r>
            <a:r>
              <a:rPr lang="ru-RU" sz="1600" i="1" dirty="0"/>
              <a:t> </a:t>
            </a:r>
            <a:r>
              <a:rPr lang="ru-RU" sz="1600" i="1" dirty="0" err="1"/>
              <a:t>обов'язкове</a:t>
            </a:r>
            <a:r>
              <a:rPr lang="ru-RU" sz="1600" i="1" dirty="0"/>
              <a:t> </a:t>
            </a:r>
            <a:r>
              <a:rPr lang="ru-RU" sz="1600" i="1" dirty="0" err="1"/>
              <a:t>страхування</a:t>
            </a:r>
            <a:r>
              <a:rPr lang="ru-RU" sz="1600" i="1" dirty="0"/>
              <a:t> </a:t>
            </a:r>
            <a:r>
              <a:rPr lang="ru-RU" sz="1600" i="1" dirty="0" err="1"/>
              <a:t>або</a:t>
            </a:r>
            <a:r>
              <a:rPr lang="ru-RU" sz="1600" i="1" dirty="0"/>
              <a:t> </a:t>
            </a:r>
            <a:r>
              <a:rPr lang="ru-RU" sz="1600" i="1" dirty="0" err="1"/>
              <a:t>інше</a:t>
            </a:r>
            <a:r>
              <a:rPr lang="ru-RU" sz="1600" i="1" dirty="0"/>
              <a:t> </a:t>
            </a:r>
            <a:r>
              <a:rPr lang="ru-RU" sz="1600" i="1" dirty="0" err="1"/>
              <a:t>фінансове</a:t>
            </a:r>
            <a:r>
              <a:rPr lang="ru-RU" sz="1600" i="1" dirty="0"/>
              <a:t> </a:t>
            </a:r>
            <a:r>
              <a:rPr lang="ru-RU" sz="1600" i="1" dirty="0" err="1"/>
              <a:t>забезпечення</a:t>
            </a:r>
            <a:r>
              <a:rPr lang="ru-RU" sz="1600" i="1" dirty="0"/>
              <a:t> і, </a:t>
            </a:r>
            <a:r>
              <a:rPr lang="ru-RU" sz="1600" i="1" dirty="0" err="1"/>
              <a:t>отже</a:t>
            </a:r>
            <a:r>
              <a:rPr lang="ru-RU" sz="1600" i="1" dirty="0"/>
              <a:t>, </a:t>
            </a:r>
            <a:r>
              <a:rPr lang="ru-RU" sz="1600" i="1" dirty="0" err="1"/>
              <a:t>обов'язкова</a:t>
            </a:r>
            <a:r>
              <a:rPr lang="ru-RU" sz="1600" i="1" dirty="0"/>
              <a:t> </a:t>
            </a:r>
            <a:r>
              <a:rPr lang="ru-RU" sz="1600" i="1" dirty="0" err="1"/>
              <a:t>наявність</a:t>
            </a:r>
            <a:r>
              <a:rPr lang="ru-RU" sz="1600" i="1" dirty="0"/>
              <a:t> на </a:t>
            </a:r>
            <a:r>
              <a:rPr lang="ru-RU" sz="1600" i="1" dirty="0" err="1"/>
              <a:t>судні</a:t>
            </a:r>
            <a:r>
              <a:rPr lang="ru-RU" sz="1600" i="1" dirty="0"/>
              <a:t> документа, </a:t>
            </a:r>
            <a:r>
              <a:rPr lang="ru-RU" sz="1600" i="1" dirty="0" err="1"/>
              <a:t>що</a:t>
            </a:r>
            <a:r>
              <a:rPr lang="ru-RU" sz="1600" i="1" dirty="0"/>
              <a:t> </a:t>
            </a:r>
            <a:r>
              <a:rPr lang="ru-RU" sz="1600" i="1" dirty="0" err="1"/>
              <a:t>підтверджує</a:t>
            </a:r>
            <a:r>
              <a:rPr lang="ru-RU" sz="1600" i="1" dirty="0"/>
              <a:t> даний факт, у </a:t>
            </a:r>
            <a:r>
              <a:rPr lang="ru-RU" sz="1600" i="1" dirty="0" err="1"/>
              <a:t>вигляді</a:t>
            </a:r>
            <a:r>
              <a:rPr lang="ru-RU" sz="1600" i="1" dirty="0"/>
              <a:t> </a:t>
            </a:r>
            <a:r>
              <a:rPr lang="ru-RU" sz="1600" i="1" dirty="0" err="1"/>
              <a:t>свідоцтва</a:t>
            </a:r>
            <a:r>
              <a:rPr lang="ru-RU" sz="1600" i="1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xmlns="" val="26644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5000">
              <a:schemeClr val="accent1">
                <a:lumMod val="20000"/>
                <a:lumOff val="80000"/>
              </a:schemeClr>
            </a:gs>
            <a:gs pos="8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656C23-CCED-4D43-B1F9-E9A2882A0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12" y="249622"/>
            <a:ext cx="10515600" cy="789907"/>
          </a:xfrm>
        </p:spPr>
        <p:txBody>
          <a:bodyPr>
            <a:normAutofit/>
          </a:bodyPr>
          <a:lstStyle/>
          <a:p>
            <a:r>
              <a:rPr lang="ru-RU" dirty="0" err="1">
                <a:latin typeface="Bahnschrift" panose="020B0502040204020203" pitchFamily="34" charset="0"/>
              </a:rPr>
              <a:t>Пов</a:t>
            </a:r>
            <a:r>
              <a:rPr lang="uk-UA" dirty="0" err="1">
                <a:latin typeface="Bahnschrift" panose="020B0502040204020203" pitchFamily="34" charset="0"/>
              </a:rPr>
              <a:t>ідомлення</a:t>
            </a:r>
            <a:r>
              <a:rPr lang="uk-UA" dirty="0">
                <a:latin typeface="Bahnschrift" panose="020B0502040204020203" pitchFamily="34" charset="0"/>
              </a:rPr>
              <a:t> про затонуле судно</a:t>
            </a:r>
            <a:endParaRPr lang="x-none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E6050B5-BDEC-4576-B85B-5CA4F21846DD}"/>
              </a:ext>
            </a:extLst>
          </p:cNvPr>
          <p:cNvSpPr txBox="1"/>
          <p:nvPr/>
        </p:nvSpPr>
        <p:spPr>
          <a:xfrm>
            <a:off x="529388" y="1843950"/>
            <a:ext cx="91343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Таке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повідомлення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повинно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містити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ru-RU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назва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та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місцезнаходження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власника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судна;</a:t>
            </a: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точне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місце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розташування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затонулого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або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судна,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що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сіло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на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мілину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судна;</a:t>
            </a: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тип,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розміри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та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конструктивні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дані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і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особливості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судна;</a:t>
            </a: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характер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пошкодження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затонулого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судна і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його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стан;</a:t>
            </a: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характер і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кількість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вантажу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особливо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докладні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дані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про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всіх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небезпечних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і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шкідливих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речовин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кількість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і типи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нафтопродуктів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що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знаходяться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на борту, в тому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числі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паливо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та </a:t>
            </a:r>
            <a:r>
              <a:rPr lang="ru-RU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мастила</a:t>
            </a:r>
            <a:r>
              <a:rPr lang="ru-RU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7908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accent1">
                <a:lumMod val="40000"/>
                <a:lumOff val="60000"/>
              </a:schemeClr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02BC31C-0D67-4B54-B930-36CF9EB2846B}"/>
              </a:ext>
            </a:extLst>
          </p:cNvPr>
          <p:cNvSpPr txBox="1"/>
          <p:nvPr/>
        </p:nvSpPr>
        <p:spPr>
          <a:xfrm>
            <a:off x="625643" y="644893"/>
            <a:ext cx="785421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err="1"/>
              <a:t>Україна</a:t>
            </a:r>
            <a:r>
              <a:rPr lang="ru-RU" sz="2000" i="1" dirty="0"/>
              <a:t> не є </a:t>
            </a:r>
            <a:r>
              <a:rPr lang="ru-RU" sz="2000" i="1" dirty="0" err="1"/>
              <a:t>учасником</a:t>
            </a:r>
            <a:r>
              <a:rPr lang="ru-RU" sz="2000" i="1" dirty="0"/>
              <a:t> </a:t>
            </a:r>
            <a:r>
              <a:rPr lang="ru-RU" sz="2000" i="1" dirty="0" err="1"/>
              <a:t>Конвенції</a:t>
            </a:r>
            <a:r>
              <a:rPr lang="ru-RU" sz="2000" i="1" dirty="0"/>
              <a:t>, </a:t>
            </a:r>
            <a:r>
              <a:rPr lang="ru-RU" sz="2000" i="1" dirty="0" err="1"/>
              <a:t>проте</a:t>
            </a:r>
            <a:r>
              <a:rPr lang="ru-RU" sz="2000" i="1" dirty="0"/>
              <a:t> Державною </a:t>
            </a:r>
            <a:r>
              <a:rPr lang="ru-RU" sz="2000" i="1" dirty="0" err="1"/>
              <a:t>інспекцією</a:t>
            </a:r>
            <a:r>
              <a:rPr lang="ru-RU" sz="2000" i="1" dirty="0"/>
              <a:t> з </a:t>
            </a:r>
            <a:r>
              <a:rPr lang="ru-RU" sz="2000" i="1" dirty="0" err="1"/>
              <a:t>безпеки</a:t>
            </a:r>
            <a:r>
              <a:rPr lang="ru-RU" sz="2000" i="1" dirty="0"/>
              <a:t> на </a:t>
            </a:r>
            <a:r>
              <a:rPr lang="ru-RU" sz="2000" i="1" dirty="0" err="1"/>
              <a:t>морському</a:t>
            </a:r>
            <a:r>
              <a:rPr lang="ru-RU" sz="2000" i="1" dirty="0"/>
              <a:t> та </a:t>
            </a:r>
            <a:r>
              <a:rPr lang="ru-RU" sz="2000" i="1" dirty="0" err="1"/>
              <a:t>річковому</a:t>
            </a:r>
            <a:r>
              <a:rPr lang="ru-RU" sz="2000" i="1" dirty="0"/>
              <a:t> </a:t>
            </a:r>
            <a:r>
              <a:rPr lang="ru-RU" sz="2000" i="1" dirty="0" err="1"/>
              <a:t>транспорті</a:t>
            </a:r>
            <a:r>
              <a:rPr lang="ru-RU" sz="2000" i="1" dirty="0"/>
              <a:t> </a:t>
            </a:r>
            <a:r>
              <a:rPr lang="ru-RU" sz="2000" i="1" dirty="0" err="1"/>
              <a:t>розпочато</a:t>
            </a:r>
            <a:r>
              <a:rPr lang="ru-RU" sz="2000" i="1" dirty="0"/>
              <a:t> роботу </a:t>
            </a:r>
            <a:r>
              <a:rPr lang="ru-RU" sz="2000" i="1" dirty="0" err="1"/>
              <a:t>щодо</a:t>
            </a:r>
            <a:r>
              <a:rPr lang="ru-RU" sz="2000" i="1" dirty="0"/>
              <a:t> </a:t>
            </a:r>
            <a:r>
              <a:rPr lang="ru-RU" sz="2000" i="1" dirty="0" err="1"/>
              <a:t>ратифікації</a:t>
            </a:r>
            <a:r>
              <a:rPr lang="ru-RU" sz="2000" i="1" dirty="0"/>
              <a:t> </a:t>
            </a:r>
            <a:r>
              <a:rPr lang="ru-RU" sz="2000" i="1" dirty="0" err="1"/>
              <a:t>Україною</a:t>
            </a:r>
            <a:r>
              <a:rPr lang="ru-RU" sz="2000" i="1" dirty="0"/>
              <a:t> </a:t>
            </a:r>
            <a:r>
              <a:rPr lang="ru-RU" sz="2000" i="1" dirty="0" err="1"/>
              <a:t>Найробійської</a:t>
            </a:r>
            <a:r>
              <a:rPr lang="ru-RU" sz="2000" i="1" dirty="0"/>
              <a:t> </a:t>
            </a:r>
            <a:r>
              <a:rPr lang="ru-RU" sz="2000" i="1" dirty="0" err="1"/>
              <a:t>міжнародної</a:t>
            </a:r>
            <a:r>
              <a:rPr lang="ru-RU" sz="2000" i="1" dirty="0"/>
              <a:t> </a:t>
            </a:r>
            <a:r>
              <a:rPr lang="ru-RU" sz="2000" i="1" dirty="0" err="1"/>
              <a:t>конвенції</a:t>
            </a:r>
            <a:r>
              <a:rPr lang="ru-RU" sz="2000" i="1" dirty="0"/>
              <a:t> про </a:t>
            </a:r>
            <a:r>
              <a:rPr lang="ru-RU" sz="2000" i="1" dirty="0" err="1"/>
              <a:t>видалення</a:t>
            </a:r>
            <a:r>
              <a:rPr lang="ru-RU" sz="2000" i="1" dirty="0"/>
              <a:t> </a:t>
            </a:r>
            <a:r>
              <a:rPr lang="ru-RU" sz="2000" i="1" dirty="0" err="1"/>
              <a:t>затонулих</a:t>
            </a:r>
            <a:r>
              <a:rPr lang="ru-RU" sz="2000" i="1" dirty="0"/>
              <a:t> суден 2007 року. Мета </a:t>
            </a:r>
            <a:r>
              <a:rPr lang="ru-RU" sz="2000" i="1" dirty="0" err="1"/>
              <a:t>ратифікації</a:t>
            </a:r>
            <a:r>
              <a:rPr lang="ru-RU" sz="2000" i="1" dirty="0"/>
              <a:t> - </a:t>
            </a:r>
            <a:r>
              <a:rPr lang="ru-RU" sz="2000" i="1" dirty="0" err="1"/>
              <a:t>врегулювання</a:t>
            </a:r>
            <a:r>
              <a:rPr lang="ru-RU" sz="2000" i="1" dirty="0"/>
              <a:t> в </a:t>
            </a:r>
            <a:r>
              <a:rPr lang="ru-RU" sz="2000" i="1" dirty="0" err="1"/>
              <a:t>Україні</a:t>
            </a:r>
            <a:r>
              <a:rPr lang="ru-RU" sz="2000" i="1" dirty="0"/>
              <a:t> </a:t>
            </a:r>
            <a:r>
              <a:rPr lang="ru-RU" sz="2000" i="1" dirty="0" err="1"/>
              <a:t>правовідносин</a:t>
            </a:r>
            <a:r>
              <a:rPr lang="ru-RU" sz="2000" i="1" dirty="0"/>
              <a:t> </a:t>
            </a:r>
            <a:r>
              <a:rPr lang="ru-RU" sz="2000" i="1" dirty="0" err="1"/>
              <a:t>щодо</a:t>
            </a:r>
            <a:r>
              <a:rPr lang="ru-RU" sz="2000" i="1" dirty="0"/>
              <a:t> майна, яке затонуло у </a:t>
            </a:r>
            <a:r>
              <a:rPr lang="ru-RU" sz="2000" i="1" dirty="0" err="1"/>
              <a:t>виключній</a:t>
            </a:r>
            <a:r>
              <a:rPr lang="ru-RU" sz="2000" i="1" dirty="0"/>
              <a:t> </a:t>
            </a:r>
            <a:r>
              <a:rPr lang="ru-RU" sz="2000" i="1" dirty="0" err="1"/>
              <a:t>економічній</a:t>
            </a:r>
            <a:r>
              <a:rPr lang="ru-RU" sz="2000" i="1" dirty="0"/>
              <a:t> </a:t>
            </a:r>
            <a:r>
              <a:rPr lang="ru-RU" sz="2000" i="1" dirty="0" err="1"/>
              <a:t>зоні</a:t>
            </a:r>
            <a:r>
              <a:rPr lang="ru-RU" sz="2000" i="1" dirty="0"/>
              <a:t> </a:t>
            </a:r>
            <a:r>
              <a:rPr lang="ru-RU" sz="2000" i="1" dirty="0" err="1"/>
              <a:t>держави</a:t>
            </a:r>
            <a:r>
              <a:rPr lang="ru-RU" sz="2000" i="1" dirty="0"/>
              <a:t>, і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відповідальності</a:t>
            </a:r>
            <a:r>
              <a:rPr lang="ru-RU" sz="2000" i="1" dirty="0"/>
              <a:t> </a:t>
            </a:r>
            <a:r>
              <a:rPr lang="ru-RU" sz="2000" i="1" dirty="0" err="1"/>
              <a:t>судновласника</a:t>
            </a:r>
            <a:r>
              <a:rPr lang="ru-RU" sz="2000" i="1" dirty="0"/>
              <a:t> за </a:t>
            </a:r>
            <a:r>
              <a:rPr lang="ru-RU" sz="2000" i="1" dirty="0" err="1"/>
              <a:t>витрати</a:t>
            </a:r>
            <a:r>
              <a:rPr lang="ru-RU" sz="2000" i="1" dirty="0"/>
              <a:t> на </a:t>
            </a:r>
            <a:r>
              <a:rPr lang="ru-RU" sz="2000" i="1" dirty="0" err="1"/>
              <a:t>встановлення</a:t>
            </a:r>
            <a:r>
              <a:rPr lang="ru-RU" sz="2000" i="1" dirty="0"/>
              <a:t> </a:t>
            </a:r>
            <a:r>
              <a:rPr lang="ru-RU" sz="2000" i="1" dirty="0" err="1"/>
              <a:t>місцезнаходження</a:t>
            </a:r>
            <a:r>
              <a:rPr lang="ru-RU" sz="2000" i="1" dirty="0"/>
              <a:t> та </a:t>
            </a:r>
            <a:r>
              <a:rPr lang="ru-RU" sz="2000" i="1" dirty="0" err="1"/>
              <a:t>видалення</a:t>
            </a:r>
            <a:r>
              <a:rPr lang="ru-RU" sz="2000" i="1" dirty="0"/>
              <a:t> </a:t>
            </a:r>
            <a:r>
              <a:rPr lang="ru-RU" sz="2000" i="1" dirty="0" err="1"/>
              <a:t>затонулого</a:t>
            </a:r>
            <a:r>
              <a:rPr lang="ru-RU" sz="2000" i="1" dirty="0"/>
              <a:t> судна.</a:t>
            </a:r>
          </a:p>
          <a:p>
            <a:endParaRPr lang="ru-RU" sz="2000" i="1" dirty="0"/>
          </a:p>
          <a:p>
            <a:r>
              <a:rPr lang="ru-RU" sz="2000" i="1" dirty="0"/>
              <a:t>В </a:t>
            </a:r>
            <a:r>
              <a:rPr lang="ru-RU" sz="2000" i="1" dirty="0" err="1"/>
              <a:t>акваторії</a:t>
            </a:r>
            <a:r>
              <a:rPr lang="ru-RU" sz="2000" i="1" dirty="0"/>
              <a:t> </a:t>
            </a:r>
            <a:r>
              <a:rPr lang="ru-RU" sz="2000" i="1" dirty="0" err="1"/>
              <a:t>Азовського</a:t>
            </a:r>
            <a:r>
              <a:rPr lang="ru-RU" sz="2000" i="1" dirty="0"/>
              <a:t> та </a:t>
            </a:r>
            <a:r>
              <a:rPr lang="ru-RU" sz="2000" i="1" dirty="0" err="1"/>
              <a:t>Чорного</a:t>
            </a:r>
            <a:r>
              <a:rPr lang="ru-RU" sz="2000" i="1" dirty="0"/>
              <a:t> </a:t>
            </a:r>
            <a:r>
              <a:rPr lang="ru-RU" sz="2000" i="1" dirty="0" err="1"/>
              <a:t>морів</a:t>
            </a:r>
            <a:r>
              <a:rPr lang="ru-RU" sz="2000" i="1" dirty="0"/>
              <a:t> </a:t>
            </a:r>
            <a:r>
              <a:rPr lang="ru-RU" sz="2000" i="1" dirty="0" err="1"/>
              <a:t>знаходяться</a:t>
            </a:r>
            <a:r>
              <a:rPr lang="ru-RU" sz="2000" i="1" dirty="0"/>
              <a:t> </a:t>
            </a:r>
            <a:r>
              <a:rPr lang="ru-RU" sz="2000" i="1" dirty="0" err="1"/>
              <a:t>понад</a:t>
            </a:r>
            <a:r>
              <a:rPr lang="ru-RU" sz="2000" i="1" dirty="0"/>
              <a:t> 1200 </a:t>
            </a:r>
            <a:r>
              <a:rPr lang="ru-RU" sz="2000" i="1" dirty="0" err="1"/>
              <a:t>затонулих</a:t>
            </a:r>
            <a:r>
              <a:rPr lang="ru-RU" sz="2000" i="1" dirty="0"/>
              <a:t> </a:t>
            </a:r>
            <a:r>
              <a:rPr lang="ru-RU" sz="2000" i="1" dirty="0" err="1"/>
              <a:t>кораблів</a:t>
            </a:r>
            <a:r>
              <a:rPr lang="ru-RU" sz="2000" i="1" dirty="0"/>
              <a:t>, </a:t>
            </a:r>
            <a:r>
              <a:rPr lang="ru-RU" sz="2000" i="1" dirty="0" err="1"/>
              <a:t>які</a:t>
            </a:r>
            <a:r>
              <a:rPr lang="ru-RU" sz="2000" i="1" dirty="0"/>
              <a:t> </a:t>
            </a:r>
            <a:r>
              <a:rPr lang="ru-RU" sz="2000" i="1" dirty="0" err="1"/>
              <a:t>також</a:t>
            </a:r>
            <a:r>
              <a:rPr lang="ru-RU" sz="2000" i="1" dirty="0"/>
              <a:t> </a:t>
            </a:r>
            <a:r>
              <a:rPr lang="ru-RU" sz="2000" i="1" dirty="0" err="1"/>
              <a:t>потребують</a:t>
            </a:r>
            <a:r>
              <a:rPr lang="ru-RU" sz="2000" i="1" dirty="0"/>
              <a:t> </a:t>
            </a:r>
            <a:r>
              <a:rPr lang="ru-RU" sz="2000" i="1" dirty="0" err="1"/>
              <a:t>евакуації</a:t>
            </a:r>
            <a:r>
              <a:rPr lang="ru-RU" sz="2000" i="1" dirty="0"/>
              <a:t>.</a:t>
            </a:r>
            <a:endParaRPr lang="x-none" sz="2000" i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BEFAB43-4820-44A7-B9BB-FB90D7BBE58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046345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Найробійська конвенція та система її врегулювання</Template>
  <TotalTime>13</TotalTime>
  <Words>722</Words>
  <Application>Microsoft Office PowerPoint</Application>
  <PresentationFormat>Произвольный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Найробійська конвенція та система її регулювання.</vt:lpstr>
      <vt:lpstr>Слайд 2</vt:lpstr>
      <vt:lpstr>Слайд 3</vt:lpstr>
      <vt:lpstr>Слайд 4</vt:lpstr>
      <vt:lpstr>Слайд 5</vt:lpstr>
      <vt:lpstr>Основні положення Найробійської Міжнародної конвенції про видалення затонулих суден</vt:lpstr>
      <vt:lpstr>Повідомлення про затонуле судно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Найробійська конвенція та система її врегулювання.</dc:title>
  <dc:creator>ivka.go95@gmail.com</dc:creator>
  <cp:lastModifiedBy>Пользователь Windows</cp:lastModifiedBy>
  <cp:revision>3</cp:revision>
  <dcterms:created xsi:type="dcterms:W3CDTF">2020-12-20T16:33:25Z</dcterms:created>
  <dcterms:modified xsi:type="dcterms:W3CDTF">2020-12-21T09:58:57Z</dcterms:modified>
</cp:coreProperties>
</file>